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51"/>
  </p:notesMasterIdLst>
  <p:sldIdLst>
    <p:sldId id="256" r:id="rId2"/>
    <p:sldId id="257" r:id="rId3"/>
    <p:sldId id="258" r:id="rId4"/>
    <p:sldId id="304" r:id="rId5"/>
    <p:sldId id="305" r:id="rId6"/>
    <p:sldId id="259" r:id="rId7"/>
    <p:sldId id="260" r:id="rId8"/>
    <p:sldId id="261" r:id="rId9"/>
    <p:sldId id="262" r:id="rId10"/>
    <p:sldId id="263" r:id="rId11"/>
    <p:sldId id="306" r:id="rId12"/>
    <p:sldId id="264" r:id="rId13"/>
    <p:sldId id="265" r:id="rId14"/>
    <p:sldId id="266" r:id="rId15"/>
    <p:sldId id="270" r:id="rId16"/>
    <p:sldId id="267" r:id="rId17"/>
    <p:sldId id="271" r:id="rId18"/>
    <p:sldId id="272" r:id="rId19"/>
    <p:sldId id="268" r:id="rId20"/>
    <p:sldId id="273" r:id="rId21"/>
    <p:sldId id="274" r:id="rId22"/>
    <p:sldId id="275" r:id="rId23"/>
    <p:sldId id="276" r:id="rId24"/>
    <p:sldId id="277" r:id="rId25"/>
    <p:sldId id="278" r:id="rId26"/>
    <p:sldId id="280" r:id="rId27"/>
    <p:sldId id="279" r:id="rId28"/>
    <p:sldId id="281" r:id="rId29"/>
    <p:sldId id="282" r:id="rId30"/>
    <p:sldId id="285" r:id="rId31"/>
    <p:sldId id="284" r:id="rId32"/>
    <p:sldId id="286" r:id="rId33"/>
    <p:sldId id="287" r:id="rId34"/>
    <p:sldId id="288" r:id="rId35"/>
    <p:sldId id="289" r:id="rId36"/>
    <p:sldId id="290" r:id="rId37"/>
    <p:sldId id="291" r:id="rId38"/>
    <p:sldId id="292" r:id="rId39"/>
    <p:sldId id="293" r:id="rId40"/>
    <p:sldId id="294" r:id="rId41"/>
    <p:sldId id="295" r:id="rId42"/>
    <p:sldId id="297" r:id="rId43"/>
    <p:sldId id="298" r:id="rId44"/>
    <p:sldId id="299" r:id="rId45"/>
    <p:sldId id="300" r:id="rId46"/>
    <p:sldId id="307" r:id="rId47"/>
    <p:sldId id="301" r:id="rId48"/>
    <p:sldId id="302" r:id="rId49"/>
    <p:sldId id="303" r:id="rId5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924" y="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7893F-57BE-4643-93C8-080AD0929D0E}" type="datetimeFigureOut">
              <a:rPr lang="pt-BR" smtClean="0"/>
              <a:t>19/07/2015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2EF48-8952-4E42-B541-526CC22AD6B8}" type="slidenum">
              <a:rPr lang="pt-BR" smtClean="0"/>
              <a:t>‹N°›</a:t>
            </a:fld>
            <a:endParaRPr lang="pt-BR"/>
          </a:p>
        </p:txBody>
      </p:sp>
    </p:spTree>
    <p:extLst>
      <p:ext uri="{BB962C8B-B14F-4D97-AF65-F5344CB8AC3E}">
        <p14:creationId xmlns:p14="http://schemas.microsoft.com/office/powerpoint/2010/main" val="239441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D62EF48-8952-4E42-B541-526CC22AD6B8}" type="slidenum">
              <a:rPr lang="pt-BR" smtClean="0"/>
              <a:t>34</a:t>
            </a:fld>
            <a:endParaRPr lang="pt-BR"/>
          </a:p>
        </p:txBody>
      </p:sp>
    </p:spTree>
    <p:extLst>
      <p:ext uri="{BB962C8B-B14F-4D97-AF65-F5344CB8AC3E}">
        <p14:creationId xmlns:p14="http://schemas.microsoft.com/office/powerpoint/2010/main" val="54973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1D54F85-F411-497F-A2A1-930A7CF775F9}" type="datetime1">
              <a:rPr lang="pt-BR" smtClean="0"/>
              <a:t>19/07/2015</a:t>
            </a:fld>
            <a:endParaRPr lang="pt-B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2D54FD4-E6A3-4A1F-8C5C-1619D1E75EAA}" type="slidenum">
              <a:rPr lang="pt-BR" smtClean="0"/>
              <a:t>‹N°›</a:t>
            </a:fld>
            <a:endParaRPr lang="pt-B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pt-B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A092C8C-CE43-4E97-8041-5B43ACDD0AAB}"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C47B419-E3B3-4598-9867-FBA5EC8C9E6D}"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2D54FD4-E6A3-4A1F-8C5C-1619D1E75EAA}" type="slidenum">
              <a:rPr lang="pt-BR" smtClean="0"/>
              <a:t>‹N°›</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259051D-5405-456F-A75C-47128AFE675D}"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 name="Date Placeholder 8"/>
          <p:cNvSpPr>
            <a:spLocks noGrp="1"/>
          </p:cNvSpPr>
          <p:nvPr>
            <p:ph type="dt" sz="half" idx="10"/>
          </p:nvPr>
        </p:nvSpPr>
        <p:spPr/>
        <p:txBody>
          <a:bodyPr/>
          <a:lstStyle>
            <a:lvl1pPr>
              <a:defRPr>
                <a:solidFill>
                  <a:srgbClr val="FFFFFF"/>
                </a:solidFill>
              </a:defRPr>
            </a:lvl1pPr>
          </a:lstStyle>
          <a:p>
            <a:fld id="{05C0E7A7-D2D8-4ACF-AE33-52C55B86A712}" type="datetime1">
              <a:rPr lang="pt-BR" smtClean="0"/>
              <a:t>19/07/2015</a:t>
            </a:fld>
            <a:endParaRPr lang="pt-B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2D54FD4-E6A3-4A1F-8C5C-1619D1E75EAA}" type="slidenum">
              <a:rPr lang="pt-BR" smtClean="0"/>
              <a:t>‹N°›</a:t>
            </a:fld>
            <a:endParaRPr lang="pt-B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pt-B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46C4F93-E9C6-4110-BF0D-36D777D1AC2C}"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CDA8BC1-BD57-4B8F-8A26-ED541205101B}" type="datetime1">
              <a:rPr lang="pt-BR" smtClean="0"/>
              <a:t>19/07/2015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A75679-971A-48C2-BA1C-3FDE8295284B}" type="datetime1">
              <a:rPr lang="pt-BR" smtClean="0"/>
              <a:t>19/07/2015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2D54FD4-E6A3-4A1F-8C5C-1619D1E75EAA}" type="slidenum">
              <a:rPr lang="pt-BR" smtClean="0"/>
              <a:t>‹N°›</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94EB098-1BA3-4F7C-B179-2F8816A5D01D}" type="datetime1">
              <a:rPr lang="pt-BR" smtClean="0"/>
              <a:t>19/07/2015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BDD902E-73A4-4ED2-9DFD-BBDF8A7A44B3}"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2D54FD4-E6A3-4A1F-8C5C-1619D1E75EAA}" type="slidenum">
              <a:rPr lang="pt-BR" smtClean="0"/>
              <a:t>‹N°›</a:t>
            </a:fld>
            <a:endParaRPr lang="pt-B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pt-BR" smtClean="0"/>
              <a:t>Clique para editar o título mestre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1DD1CB0-96A3-42EB-AE45-C6ADF344F3FD}"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pt-BR" smtClean="0"/>
              <a:t>Clique para editar o 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63BC868-7C14-4028-939E-625562E8FD61}" type="datetime1">
              <a:rPr lang="pt-BR" smtClean="0"/>
              <a:t>19/07/2015</a:t>
            </a:fld>
            <a:endParaRPr lang="pt-B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pt-B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2D54FD4-E6A3-4A1F-8C5C-1619D1E75EAA}" type="slidenum">
              <a:rPr lang="pt-BR" smtClean="0"/>
              <a:t>‹N°›</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pt-BR" dirty="0" smtClean="0"/>
              <a:t>Cristina Terra</a:t>
            </a:r>
            <a:endParaRPr lang="pt-BR" dirty="0"/>
          </a:p>
        </p:txBody>
      </p:sp>
      <p:sp>
        <p:nvSpPr>
          <p:cNvPr id="2" name="Título 1"/>
          <p:cNvSpPr>
            <a:spLocks noGrp="1"/>
          </p:cNvSpPr>
          <p:nvPr>
            <p:ph type="title"/>
          </p:nvPr>
        </p:nvSpPr>
        <p:spPr/>
        <p:txBody>
          <a:bodyPr>
            <a:normAutofit/>
          </a:bodyPr>
          <a:lstStyle/>
          <a:p>
            <a:r>
              <a:rPr lang="en-US" sz="3200" dirty="0"/>
              <a:t>Principles of International Finance and Open Economy</a:t>
            </a:r>
            <a:r>
              <a:rPr lang="en-US" sz="1600" dirty="0"/>
              <a:t> </a:t>
            </a:r>
            <a:r>
              <a:rPr lang="en-US" sz="3200" dirty="0" smtClean="0"/>
              <a:t>Macroeconomics</a:t>
            </a:r>
            <a:endParaRPr lang="pt-BR" sz="7200" dirty="0"/>
          </a:p>
        </p:txBody>
      </p:sp>
      <p:sp>
        <p:nvSpPr>
          <p:cNvPr id="4" name="Espaço Reservado para Número de Slide 3"/>
          <p:cNvSpPr>
            <a:spLocks noGrp="1"/>
          </p:cNvSpPr>
          <p:nvPr>
            <p:ph type="sldNum" sz="quarter" idx="11"/>
          </p:nvPr>
        </p:nvSpPr>
        <p:spPr/>
        <p:txBody>
          <a:bodyPr/>
          <a:lstStyle/>
          <a:p>
            <a:fld id="{D2D54FD4-E6A3-4A1F-8C5C-1619D1E75EAA}" type="slidenum">
              <a:rPr lang="pt-BR" smtClean="0"/>
              <a:t>1</a:t>
            </a:fld>
            <a:endParaRPr lang="pt-BR"/>
          </a:p>
        </p:txBody>
      </p:sp>
    </p:spTree>
    <p:extLst>
      <p:ext uri="{BB962C8B-B14F-4D97-AF65-F5344CB8AC3E}">
        <p14:creationId xmlns:p14="http://schemas.microsoft.com/office/powerpoint/2010/main" val="57850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Assumptions:</a:t>
                </a:r>
              </a:p>
              <a:p>
                <a:pPr lvl="1"/>
                <a:r>
                  <a:rPr lang="en-US" dirty="0" smtClean="0"/>
                  <a:t>The prices </a:t>
                </a:r>
                <a:r>
                  <a:rPr lang="en-US" dirty="0"/>
                  <a:t>of goods are totally flexible and </a:t>
                </a:r>
                <a:endParaRPr lang="en-US" dirty="0" smtClean="0"/>
              </a:p>
              <a:p>
                <a:pPr lvl="1"/>
                <a:r>
                  <a:rPr lang="en-US" dirty="0" smtClean="0"/>
                  <a:t>that </a:t>
                </a:r>
                <a:r>
                  <a:rPr lang="en-US" dirty="0"/>
                  <a:t>there are no barriers to international trade. </a:t>
                </a:r>
                <a:endParaRPr lang="en-US" dirty="0" smtClean="0"/>
              </a:p>
              <a:p>
                <a:endParaRPr lang="en-US" dirty="0" smtClean="0"/>
              </a:p>
              <a:p>
                <a:r>
                  <a:rPr lang="en-US" dirty="0" smtClean="0"/>
                  <a:t>There </a:t>
                </a:r>
                <a:r>
                  <a:rPr lang="en-US" dirty="0"/>
                  <a:t>cannot be a difference in the prices between </a:t>
                </a:r>
                <a:r>
                  <a:rPr lang="en-US" dirty="0" smtClean="0"/>
                  <a:t>countries, that is, the </a:t>
                </a:r>
                <a:r>
                  <a:rPr lang="en-US" dirty="0"/>
                  <a:t>purchasing power parity is </a:t>
                </a:r>
                <a:r>
                  <a:rPr lang="en-US" dirty="0" smtClean="0"/>
                  <a:t>valid:</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𝑡</m:t>
                          </m:r>
                        </m:e>
                      </m:d>
                      <m:r>
                        <a:rPr lang="en-US" i="1">
                          <a:latin typeface="Cambria Math"/>
                        </a:rPr>
                        <m:t>+</m:t>
                      </m:r>
                      <m:sSup>
                        <m:sSupPr>
                          <m:ctrlPr>
                            <a:rPr lang="en-US" i="1">
                              <a:latin typeface="Cambria Math" panose="02040503050406030204" pitchFamily="18" charset="0"/>
                            </a:rPr>
                          </m:ctrlPr>
                        </m:sSupPr>
                        <m:e>
                          <m:r>
                            <a:rPr lang="en-US" i="1">
                              <a:latin typeface="Cambria Math"/>
                            </a:rPr>
                            <m:t>𝑝</m:t>
                          </m:r>
                        </m:e>
                        <m:sup>
                          <m:r>
                            <a:rPr lang="en-US" i="1">
                              <a:latin typeface="Cambria Math"/>
                            </a:rPr>
                            <m:t>∗</m:t>
                          </m:r>
                        </m:sup>
                      </m:sSup>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𝑝</m:t>
                      </m:r>
                      <m:d>
                        <m:dPr>
                          <m:ctrlPr>
                            <a:rPr lang="en-US" i="1">
                              <a:latin typeface="Cambria Math" panose="02040503050406030204" pitchFamily="18" charset="0"/>
                            </a:rPr>
                          </m:ctrlPr>
                        </m:dPr>
                        <m:e>
                          <m:r>
                            <a:rPr lang="en-US" i="1">
                              <a:latin typeface="Cambria Math"/>
                            </a:rPr>
                            <m:t>𝑡</m:t>
                          </m:r>
                        </m:e>
                      </m:d>
                      <m:r>
                        <a:rPr lang="fr-FR" b="0" i="1" smtClean="0">
                          <a:latin typeface="Cambria Math" panose="02040503050406030204" pitchFamily="18" charset="0"/>
                        </a:rPr>
                        <m:t>=</m:t>
                      </m:r>
                      <m:r>
                        <a:rPr lang="en-US" i="1">
                          <a:latin typeface="Cambria Math"/>
                        </a:rPr>
                        <m:t> 0</m:t>
                      </m:r>
                    </m:oMath>
                  </m:oMathPara>
                </a14:m>
                <a:endParaRPr lang="en-US" dirty="0"/>
              </a:p>
              <a:p>
                <a:endParaRPr lang="en-US" dirty="0" smtClean="0"/>
              </a:p>
              <a:p>
                <a:r>
                  <a:rPr lang="en-US" dirty="0" smtClean="0"/>
                  <a:t>The </a:t>
                </a:r>
                <a:r>
                  <a:rPr lang="en-US" dirty="0"/>
                  <a:t>market for foreign </a:t>
                </a:r>
                <a:r>
                  <a:rPr lang="en-US" dirty="0" smtClean="0"/>
                  <a:t>goods is not </a:t>
                </a:r>
                <a:r>
                  <a:rPr lang="en-US" dirty="0"/>
                  <a:t>explicitly modeled, as in the case of the foreign money market. It is simply assumed that the level of foreign prices is at a given level </a:t>
                </a:r>
                <a14:m>
                  <m:oMath xmlns:m="http://schemas.openxmlformats.org/officeDocument/2006/math">
                    <m:sSup>
                      <m:sSupPr>
                        <m:ctrlPr>
                          <a:rPr lang="en-US" i="1">
                            <a:latin typeface="Cambria Math" panose="02040503050406030204" pitchFamily="18" charset="0"/>
                          </a:rPr>
                        </m:ctrlPr>
                      </m:sSupPr>
                      <m:e>
                        <m:r>
                          <a:rPr lang="en-US" i="1">
                            <a:latin typeface="Cambria Math"/>
                          </a:rPr>
                          <m:t>𝑝</m:t>
                        </m:r>
                      </m:e>
                      <m:sup>
                        <m:r>
                          <a:rPr lang="en-US" i="1">
                            <a:latin typeface="Cambria Math"/>
                          </a:rPr>
                          <m:t>∗</m:t>
                        </m:r>
                      </m:sup>
                    </m:sSup>
                    <m:r>
                      <a:rPr lang="en-US" i="1">
                        <a:latin typeface="Cambria Math"/>
                      </a:rPr>
                      <m:t>(</m:t>
                    </m:r>
                    <m:r>
                      <a:rPr lang="en-US" i="1">
                        <a:latin typeface="Cambria Math"/>
                      </a:rPr>
                      <m:t>𝑡</m:t>
                    </m:r>
                    <m:r>
                      <a:rPr lang="en-US" i="1">
                        <a:latin typeface="Cambria Math"/>
                      </a:rPr>
                      <m:t>)</m:t>
                    </m:r>
                  </m:oMath>
                </a14:m>
                <a:r>
                  <a:rPr lang="en-US" dirty="0" smtClean="0"/>
                  <a:t>.</a:t>
                </a:r>
              </a:p>
              <a:p>
                <a:pPr marL="45720" indent="0">
                  <a:buNone/>
                </a:pPr>
                <a:endParaRPr lang="en-US" dirty="0" smtClean="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10</a:t>
            </a:fld>
            <a:endParaRPr lang="pt-BR"/>
          </a:p>
        </p:txBody>
      </p:sp>
      <p:sp>
        <p:nvSpPr>
          <p:cNvPr id="4" name="Titre 3"/>
          <p:cNvSpPr>
            <a:spLocks noGrp="1"/>
          </p:cNvSpPr>
          <p:nvPr>
            <p:ph type="title"/>
          </p:nvPr>
        </p:nvSpPr>
        <p:spPr/>
        <p:txBody>
          <a:bodyPr/>
          <a:lstStyle/>
          <a:p>
            <a:r>
              <a:rPr lang="fr-FR" dirty="0" err="1" smtClean="0"/>
              <a:t>Goods</a:t>
            </a:r>
            <a:r>
              <a:rPr lang="fr-FR" dirty="0" smtClean="0"/>
              <a:t> </a:t>
            </a:r>
            <a:r>
              <a:rPr lang="fr-FR" dirty="0" err="1" smtClean="0"/>
              <a:t>Market</a:t>
            </a:r>
            <a:endParaRPr lang="en-US" dirty="0"/>
          </a:p>
        </p:txBody>
      </p:sp>
    </p:spTree>
    <p:extLst>
      <p:ext uri="{BB962C8B-B14F-4D97-AF65-F5344CB8AC3E}">
        <p14:creationId xmlns:p14="http://schemas.microsoft.com/office/powerpoint/2010/main" val="2564988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Money, Assets, and Goods </a:t>
            </a:r>
            <a:r>
              <a:rPr lang="en-US" dirty="0" smtClean="0"/>
              <a:t>Markets</a:t>
            </a:r>
          </a:p>
          <a:p>
            <a:pPr lvl="1"/>
            <a:r>
              <a:rPr lang="en-US" dirty="0" smtClean="0"/>
              <a:t>Money </a:t>
            </a:r>
            <a:r>
              <a:rPr lang="en-US" dirty="0"/>
              <a:t>Market </a:t>
            </a:r>
            <a:endParaRPr lang="en-US" dirty="0" smtClean="0"/>
          </a:p>
          <a:p>
            <a:pPr lvl="1"/>
            <a:r>
              <a:rPr lang="en-US" dirty="0" smtClean="0"/>
              <a:t>Assets Market</a:t>
            </a:r>
          </a:p>
          <a:p>
            <a:pPr lvl="1"/>
            <a:r>
              <a:rPr lang="en-US" dirty="0" smtClean="0"/>
              <a:t>Goods Market</a:t>
            </a:r>
            <a:endParaRPr lang="en-US" dirty="0"/>
          </a:p>
          <a:p>
            <a:endParaRPr lang="en-US" dirty="0" smtClean="0"/>
          </a:p>
          <a:p>
            <a:r>
              <a:rPr lang="en-US" dirty="0" smtClean="0">
                <a:solidFill>
                  <a:schemeClr val="bg2">
                    <a:lumMod val="50000"/>
                  </a:schemeClr>
                </a:solidFill>
              </a:rPr>
              <a:t>Exchange </a:t>
            </a:r>
            <a:r>
              <a:rPr lang="en-US" dirty="0">
                <a:solidFill>
                  <a:schemeClr val="bg2">
                    <a:lumMod val="50000"/>
                  </a:schemeClr>
                </a:solidFill>
              </a:rPr>
              <a:t>Rate Fundamentals </a:t>
            </a:r>
            <a:endParaRPr lang="en-US" dirty="0" smtClean="0">
              <a:solidFill>
                <a:schemeClr val="bg2">
                  <a:lumMod val="50000"/>
                </a:schemeClr>
              </a:solidFill>
            </a:endParaRPr>
          </a:p>
          <a:p>
            <a:pPr lvl="1"/>
            <a:r>
              <a:rPr lang="en-US" dirty="0" smtClean="0"/>
              <a:t>Constant </a:t>
            </a:r>
            <a:r>
              <a:rPr lang="en-US" dirty="0"/>
              <a:t>Fundamentals </a:t>
            </a:r>
            <a:endParaRPr lang="en-US" dirty="0" smtClean="0"/>
          </a:p>
          <a:p>
            <a:pPr lvl="1"/>
            <a:r>
              <a:rPr lang="en-US" dirty="0" smtClean="0"/>
              <a:t>Fundamentals </a:t>
            </a:r>
            <a:r>
              <a:rPr lang="en-US" dirty="0"/>
              <a:t>Increasing at a Constant Rate </a:t>
            </a:r>
            <a:endParaRPr lang="en-US" dirty="0" smtClean="0"/>
          </a:p>
          <a:p>
            <a:pPr lvl="1"/>
            <a:r>
              <a:rPr lang="en-US" dirty="0" smtClean="0"/>
              <a:t>Fundamentals </a:t>
            </a:r>
            <a:r>
              <a:rPr lang="en-US" dirty="0"/>
              <a:t>That Increase and Then Remain </a:t>
            </a:r>
            <a:r>
              <a:rPr lang="en-US" dirty="0" smtClean="0"/>
              <a:t>Constant</a:t>
            </a:r>
            <a:endParaRPr lang="en-US" dirty="0"/>
          </a:p>
          <a:p>
            <a:endParaRPr lang="en-US" dirty="0" smtClean="0"/>
          </a:p>
          <a:p>
            <a:r>
              <a:rPr lang="en-US" dirty="0" smtClean="0"/>
              <a:t>Applications</a:t>
            </a:r>
            <a:r>
              <a:rPr lang="en-US" dirty="0"/>
              <a:t>, Extensions, and Limits of the </a:t>
            </a:r>
            <a:r>
              <a:rPr lang="en-US" dirty="0" smtClean="0"/>
              <a:t>Model</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11</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425829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In sum, there are three equation that describe the models:</a:t>
                </a:r>
              </a:p>
              <a:p>
                <a:pPr lvl="1"/>
                <a:r>
                  <a:rPr lang="fr-FR" dirty="0" smtClean="0"/>
                  <a:t>Money </a:t>
                </a:r>
                <a:r>
                  <a:rPr lang="fr-FR" dirty="0" err="1" smtClean="0"/>
                  <a:t>market</a:t>
                </a:r>
                <a:r>
                  <a:rPr lang="fr-FR" dirty="0" smtClean="0"/>
                  <a:t> </a:t>
                </a:r>
                <a:r>
                  <a:rPr lang="fr-FR" dirty="0" err="1" smtClean="0"/>
                  <a:t>equilibrium</a:t>
                </a:r>
                <a:r>
                  <a:rPr lang="fr-FR" dirty="0" smtClean="0"/>
                  <a:t> condition: </a:t>
                </a:r>
                <a14:m>
                  <m:oMath xmlns:m="http://schemas.openxmlformats.org/officeDocument/2006/math">
                    <m:r>
                      <a:rPr lang="en-US" i="1">
                        <a:latin typeface="Cambria Math" panose="02040503050406030204" pitchFamily="18" charset="0"/>
                      </a:rPr>
                      <m:t>𝑚</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𝜂</m:t>
                    </m:r>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oMath>
                </a14:m>
                <a:endParaRPr lang="en-US" dirty="0" smtClean="0"/>
              </a:p>
              <a:p>
                <a:pPr lvl="1"/>
                <a:r>
                  <a:rPr lang="fr-FR" dirty="0" smtClean="0"/>
                  <a:t>UIP condition: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𝑑𝑠</m:t>
                            </m:r>
                            <m:d>
                              <m:dPr>
                                <m:ctrlPr>
                                  <a:rPr lang="en-US" i="1">
                                    <a:latin typeface="Cambria Math" panose="02040503050406030204" pitchFamily="18" charset="0"/>
                                  </a:rPr>
                                </m:ctrlPr>
                              </m:dPr>
                              <m:e>
                                <m:r>
                                  <a:rPr lang="en-US" i="1">
                                    <a:latin typeface="Cambria Math" panose="02040503050406030204" pitchFamily="18" charset="0"/>
                                  </a:rPr>
                                  <m:t>𝑡</m:t>
                                </m:r>
                              </m:e>
                            </m:d>
                          </m:num>
                          <m:den>
                            <m:r>
                              <a:rPr lang="en-US" i="1">
                                <a:latin typeface="Cambria Math" panose="02040503050406030204" pitchFamily="18" charset="0"/>
                              </a:rPr>
                              <m:t>𝑑𝑡</m:t>
                            </m:r>
                          </m:den>
                        </m:f>
                      </m:e>
                    </m:d>
                    <m:r>
                      <a:rPr lang="en-US" i="1">
                        <a:latin typeface="Cambria Math" panose="02040503050406030204" pitchFamily="18" charset="0"/>
                      </a:rPr>
                      <m:t>=</m:t>
                    </m:r>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oMath>
                </a14:m>
                <a:endParaRPr lang="en-US" dirty="0" smtClean="0"/>
              </a:p>
              <a:p>
                <a:pPr lvl="1"/>
                <a:r>
                  <a:rPr lang="fr-FR" dirty="0" smtClean="0"/>
                  <a:t>PPP condition: </a:t>
                </a:r>
                <a14:m>
                  <m:oMath xmlns:m="http://schemas.openxmlformats.org/officeDocument/2006/math">
                    <m:r>
                      <a:rPr lang="en-US" i="1">
                        <a:latin typeface="Cambria Math" panose="02040503050406030204" pitchFamily="18" charset="0"/>
                      </a:rPr>
                      <m:t>𝑠</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𝑡</m:t>
                        </m:r>
                      </m:e>
                    </m:d>
                    <m:r>
                      <a:rPr lang="fr-FR" i="1">
                        <a:latin typeface="Cambria Math" panose="02040503050406030204" pitchFamily="18" charset="0"/>
                      </a:rPr>
                      <m:t>=</m:t>
                    </m:r>
                    <m:r>
                      <a:rPr lang="en-US" i="1">
                        <a:latin typeface="Cambria Math" panose="02040503050406030204" pitchFamily="18" charset="0"/>
                      </a:rPr>
                      <m:t> 0</m:t>
                    </m:r>
                  </m:oMath>
                </a14:m>
                <a:endParaRPr lang="en-US" dirty="0"/>
              </a:p>
              <a:p>
                <a:pPr lvl="1"/>
                <a:endParaRPr lang="en-US" dirty="0"/>
              </a:p>
              <a:p>
                <a:r>
                  <a:rPr lang="en-US" dirty="0"/>
                  <a:t>To solve the model, </a:t>
                </a:r>
                <a:r>
                  <a:rPr lang="en-US" dirty="0" smtClean="0"/>
                  <a:t>PPP and UIP conditions are </a:t>
                </a:r>
                <a:r>
                  <a:rPr lang="en-US" dirty="0"/>
                  <a:t>substituted into the money market equilibrium equation </a:t>
                </a:r>
                <a:r>
                  <a:rPr lang="en-US" dirty="0" smtClean="0"/>
                  <a:t>to </a:t>
                </a:r>
                <a:r>
                  <a:rPr lang="en-US" dirty="0"/>
                  <a:t>obtain:</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𝑚</m:t>
                      </m:r>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𝑠</m:t>
                      </m:r>
                      <m:d>
                        <m:dPr>
                          <m:ctrlPr>
                            <a:rPr lang="en-US" i="1">
                              <a:latin typeface="Cambria Math" panose="02040503050406030204" pitchFamily="18" charset="0"/>
                            </a:rPr>
                          </m:ctrlPr>
                        </m:dPr>
                        <m:e>
                          <m:r>
                            <a:rPr lang="en-US" i="1">
                              <a:latin typeface="Cambria Math"/>
                            </a:rPr>
                            <m:t>𝑡</m:t>
                          </m:r>
                        </m:e>
                      </m:d>
                      <m:r>
                        <a:rPr lang="en-US" i="1">
                          <a:latin typeface="Cambria Math"/>
                        </a:rPr>
                        <m:t>−</m:t>
                      </m:r>
                      <m:sSup>
                        <m:sSupPr>
                          <m:ctrlPr>
                            <a:rPr lang="en-US" i="1">
                              <a:latin typeface="Cambria Math" panose="02040503050406030204" pitchFamily="18" charset="0"/>
                            </a:rPr>
                          </m:ctrlPr>
                        </m:sSupPr>
                        <m:e>
                          <m:r>
                            <a:rPr lang="en-US" i="1">
                              <a:latin typeface="Cambria Math"/>
                            </a:rPr>
                            <m:t>𝑝</m:t>
                          </m:r>
                        </m:e>
                        <m:sup>
                          <m:r>
                            <a:rPr lang="en-US" i="1">
                              <a:latin typeface="Cambria Math"/>
                            </a:rPr>
                            <m:t>∗</m:t>
                          </m:r>
                        </m:sup>
                      </m:sSup>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𝜙</m:t>
                      </m:r>
                      <m:r>
                        <a:rPr lang="en-US" i="1">
                          <a:latin typeface="Cambria Math"/>
                        </a:rPr>
                        <m:t>𝑦</m:t>
                      </m:r>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𝜂</m:t>
                      </m:r>
                      <m:d>
                        <m:dPr>
                          <m:begChr m:val="["/>
                          <m:endChr m:val="]"/>
                          <m:ctrlPr>
                            <a:rPr lang="en-US" i="1">
                              <a:latin typeface="Cambria Math" panose="02040503050406030204" pitchFamily="18" charset="0"/>
                            </a:rPr>
                          </m:ctrlPr>
                        </m:dPr>
                        <m:e>
                          <m:r>
                            <a:rPr lang="en-US" i="1">
                              <a:latin typeface="Cambria Math"/>
                            </a:rPr>
                            <m:t>𝐸</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𝑑𝑠</m:t>
                                  </m:r>
                                  <m:d>
                                    <m:dPr>
                                      <m:ctrlPr>
                                        <a:rPr lang="en-US" i="1">
                                          <a:latin typeface="Cambria Math" panose="02040503050406030204" pitchFamily="18" charset="0"/>
                                        </a:rPr>
                                      </m:ctrlPr>
                                    </m:dPr>
                                    <m:e>
                                      <m:r>
                                        <a:rPr lang="en-US" i="1">
                                          <a:latin typeface="Cambria Math"/>
                                        </a:rPr>
                                        <m:t>𝑡</m:t>
                                      </m:r>
                                    </m:e>
                                  </m:d>
                                </m:num>
                                <m:den>
                                  <m:r>
                                    <a:rPr lang="en-US" i="1">
                                      <a:latin typeface="Cambria Math"/>
                                    </a:rPr>
                                    <m:t>𝑑𝑡</m:t>
                                  </m:r>
                                </m:den>
                              </m:f>
                            </m:e>
                          </m:d>
                          <m:r>
                            <a:rPr lang="en-US" i="1">
                              <a:latin typeface="Cambria Math"/>
                            </a:rPr>
                            <m:t>+</m:t>
                          </m:r>
                          <m:sSup>
                            <m:sSupPr>
                              <m:ctrlPr>
                                <a:rPr lang="en-US" i="1">
                                  <a:latin typeface="Cambria Math" panose="02040503050406030204" pitchFamily="18" charset="0"/>
                                </a:rPr>
                              </m:ctrlPr>
                            </m:sSupPr>
                            <m:e>
                              <m:r>
                                <a:rPr lang="en-US" i="1">
                                  <a:latin typeface="Cambria Math"/>
                                </a:rPr>
                                <m:t>𝑖</m:t>
                              </m:r>
                            </m:e>
                            <m:sup>
                              <m:r>
                                <a:rPr lang="en-US" i="1">
                                  <a:latin typeface="Cambria Math"/>
                                </a:rPr>
                                <m:t>∗</m:t>
                              </m:r>
                            </m:sup>
                          </m:sSup>
                          <m:d>
                            <m:dPr>
                              <m:ctrlPr>
                                <a:rPr lang="en-US" i="1">
                                  <a:latin typeface="Cambria Math" panose="02040503050406030204" pitchFamily="18" charset="0"/>
                                </a:rPr>
                              </m:ctrlPr>
                            </m:dPr>
                            <m:e>
                              <m:r>
                                <a:rPr lang="en-US" i="1">
                                  <a:latin typeface="Cambria Math"/>
                                </a:rPr>
                                <m:t>𝑡</m:t>
                              </m:r>
                            </m:e>
                          </m:d>
                        </m:e>
                      </m:d>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12</a:t>
            </a:fld>
            <a:endParaRPr lang="pt-BR"/>
          </a:p>
        </p:txBody>
      </p:sp>
      <p:sp>
        <p:nvSpPr>
          <p:cNvPr id="4" name="Titre 3"/>
          <p:cNvSpPr>
            <a:spLocks noGrp="1"/>
          </p:cNvSpPr>
          <p:nvPr>
            <p:ph type="title"/>
          </p:nvPr>
        </p:nvSpPr>
        <p:spPr/>
        <p:txBody>
          <a:bodyPr/>
          <a:lstStyle/>
          <a:p>
            <a:r>
              <a:rPr lang="en-US" dirty="0"/>
              <a:t>Exchange Rate Fundamentals</a:t>
            </a:r>
          </a:p>
        </p:txBody>
      </p:sp>
    </p:spTree>
    <p:extLst>
      <p:ext uri="{BB962C8B-B14F-4D97-AF65-F5344CB8AC3E}">
        <p14:creationId xmlns:p14="http://schemas.microsoft.com/office/powerpoint/2010/main" val="3929940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previous equation can </a:t>
                </a:r>
                <a:r>
                  <a:rPr lang="en-US" dirty="0"/>
                  <a:t>be </a:t>
                </a:r>
                <a:r>
                  <a:rPr lang="en-US" dirty="0" smtClean="0"/>
                  <a:t>rewritten to obtain the equation that determines the exchange rate path: </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𝑚</m:t>
                      </m:r>
                      <m:d>
                        <m:dPr>
                          <m:ctrlPr>
                            <a:rPr lang="en-US" i="1">
                              <a:latin typeface="Cambria Math" panose="02040503050406030204" pitchFamily="18" charset="0"/>
                            </a:rPr>
                          </m:ctrlPr>
                        </m:dPr>
                        <m:e>
                          <m:r>
                            <a:rPr lang="en-US" i="1">
                              <a:latin typeface="Cambria Math"/>
                            </a:rPr>
                            <m:t>𝑡</m:t>
                          </m:r>
                        </m:e>
                      </m:d>
                      <m:r>
                        <a:rPr lang="en-US" i="1">
                          <a:latin typeface="Cambria Math"/>
                        </a:rPr>
                        <m:t>−</m:t>
                      </m:r>
                      <m:sSup>
                        <m:sSupPr>
                          <m:ctrlPr>
                            <a:rPr lang="en-US" i="1">
                              <a:latin typeface="Cambria Math" panose="02040503050406030204" pitchFamily="18" charset="0"/>
                            </a:rPr>
                          </m:ctrlPr>
                        </m:sSupPr>
                        <m:e>
                          <m:r>
                            <a:rPr lang="en-US" i="1">
                              <a:latin typeface="Cambria Math"/>
                            </a:rPr>
                            <m:t>𝑝</m:t>
                          </m:r>
                        </m:e>
                        <m:sup>
                          <m:r>
                            <a:rPr lang="en-US" i="1">
                              <a:latin typeface="Cambria Math"/>
                            </a:rPr>
                            <m:t>∗</m:t>
                          </m:r>
                        </m:sup>
                      </m:sSup>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𝜙</m:t>
                      </m:r>
                      <m:r>
                        <a:rPr lang="en-US" i="1">
                          <a:latin typeface="Cambria Math"/>
                        </a:rPr>
                        <m:t>𝑦</m:t>
                      </m:r>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𝜂</m:t>
                      </m:r>
                      <m:sSup>
                        <m:sSupPr>
                          <m:ctrlPr>
                            <a:rPr lang="en-US" i="1">
                              <a:latin typeface="Cambria Math" panose="02040503050406030204" pitchFamily="18" charset="0"/>
                            </a:rPr>
                          </m:ctrlPr>
                        </m:sSupPr>
                        <m:e>
                          <m:r>
                            <a:rPr lang="en-US" i="1">
                              <a:latin typeface="Cambria Math"/>
                            </a:rPr>
                            <m:t>𝑖</m:t>
                          </m:r>
                        </m:e>
                        <m:sup>
                          <m:r>
                            <a:rPr lang="en-US" i="1">
                              <a:latin typeface="Cambria Math"/>
                            </a:rPr>
                            <m:t>∗</m:t>
                          </m:r>
                        </m:sup>
                      </m:sSup>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𝜂</m:t>
                      </m:r>
                      <m:r>
                        <a:rPr lang="en-US" i="1">
                          <a:latin typeface="Cambria Math"/>
                        </a:rPr>
                        <m:t>𝐸</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𝑑𝑠</m:t>
                              </m:r>
                              <m:r>
                                <a:rPr lang="en-US" i="1">
                                  <a:latin typeface="Cambria Math"/>
                                </a:rPr>
                                <m:t>(</m:t>
                              </m:r>
                              <m:r>
                                <a:rPr lang="en-US" i="1">
                                  <a:latin typeface="Cambria Math"/>
                                </a:rPr>
                                <m:t>𝑡</m:t>
                              </m:r>
                              <m:r>
                                <a:rPr lang="en-US" i="1">
                                  <a:latin typeface="Cambria Math"/>
                                </a:rPr>
                                <m:t>)</m:t>
                              </m:r>
                            </m:num>
                            <m:den>
                              <m:r>
                                <a:rPr lang="en-US" i="1">
                                  <a:latin typeface="Cambria Math"/>
                                </a:rPr>
                                <m:t>𝑑𝑡</m:t>
                              </m:r>
                            </m:den>
                          </m:f>
                        </m:e>
                      </m:d>
                    </m:oMath>
                  </m:oMathPara>
                </a14:m>
                <a:endParaRPr lang="en-US" dirty="0"/>
              </a:p>
              <a:p>
                <a:endParaRPr lang="en-US" dirty="0"/>
              </a:p>
              <a:p>
                <a:pPr>
                  <a:buFont typeface="Wingdings" panose="05000000000000000000" pitchFamily="2" charset="2"/>
                  <a:buChar char="Ø"/>
                </a:pPr>
                <a:r>
                  <a:rPr lang="en-US" dirty="0" smtClean="0"/>
                  <a:t>The exchange </a:t>
                </a:r>
                <a:r>
                  <a:rPr lang="en-US" dirty="0"/>
                  <a:t>rate is a function of the exogenous variables of the economy and the expected change in the exchange rate. </a:t>
                </a:r>
                <a:endParaRPr lang="en-US" dirty="0" smtClean="0"/>
              </a:p>
              <a:p>
                <a:endParaRPr lang="en-US" dirty="0"/>
              </a:p>
              <a:p>
                <a:r>
                  <a:rPr lang="en-US" dirty="0" smtClean="0"/>
                  <a:t>Let </a:t>
                </a:r>
                <a:r>
                  <a:rPr lang="en-US" dirty="0"/>
                  <a:t>us take a look at the intuition for the impact of each of the exogenous variables on the exchange rate.</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r="-58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13</a:t>
            </a:fld>
            <a:endParaRPr lang="pt-BR"/>
          </a:p>
        </p:txBody>
      </p:sp>
      <p:sp>
        <p:nvSpPr>
          <p:cNvPr id="4" name="Titre 3"/>
          <p:cNvSpPr>
            <a:spLocks noGrp="1"/>
          </p:cNvSpPr>
          <p:nvPr>
            <p:ph type="title"/>
          </p:nvPr>
        </p:nvSpPr>
        <p:spPr/>
        <p:txBody>
          <a:bodyPr/>
          <a:lstStyle/>
          <a:p>
            <a:r>
              <a:rPr lang="en-US" dirty="0"/>
              <a:t>Exchange Rate Fundamentals</a:t>
            </a:r>
          </a:p>
        </p:txBody>
      </p:sp>
    </p:spTree>
    <p:extLst>
      <p:ext uri="{BB962C8B-B14F-4D97-AF65-F5344CB8AC3E}">
        <p14:creationId xmlns:p14="http://schemas.microsoft.com/office/powerpoint/2010/main" val="1688137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b="1" dirty="0" smtClean="0"/>
                  <a:t>Money Supply:</a:t>
                </a:r>
                <a:r>
                  <a:rPr lang="en-US" dirty="0"/>
                  <a:t> </a:t>
                </a:r>
                <a:endParaRPr lang="en-US" dirty="0" smtClean="0"/>
              </a:p>
              <a:p>
                <a:pPr lvl="1"/>
                <a:r>
                  <a:rPr lang="en-US" dirty="0" smtClean="0"/>
                  <a:t>From the money </a:t>
                </a:r>
                <a:r>
                  <a:rPr lang="en-US" dirty="0"/>
                  <a:t>market </a:t>
                </a:r>
                <a:r>
                  <a:rPr lang="en-US" dirty="0" smtClean="0"/>
                  <a:t>equation: higher </a:t>
                </a:r>
                <a14:m>
                  <m:oMath xmlns:m="http://schemas.openxmlformats.org/officeDocument/2006/math">
                    <m:r>
                      <a:rPr lang="en-US" i="1">
                        <a:latin typeface="Cambria Math"/>
                      </a:rPr>
                      <m:t>𝑚</m:t>
                    </m:r>
                    <m:r>
                      <a:rPr lang="en-US" i="1">
                        <a:latin typeface="Cambria Math"/>
                      </a:rPr>
                      <m:t>(</m:t>
                    </m:r>
                    <m:r>
                      <a:rPr lang="en-US" i="1">
                        <a:latin typeface="Cambria Math"/>
                      </a:rPr>
                      <m:t>𝑡</m:t>
                    </m:r>
                    <m:r>
                      <a:rPr lang="en-US" i="1">
                        <a:latin typeface="Cambria Math"/>
                      </a:rPr>
                      <m:t>)</m:t>
                    </m:r>
                  </m:oMath>
                </a14:m>
                <a:r>
                  <a:rPr lang="en-US" dirty="0"/>
                  <a:t> would </a:t>
                </a:r>
                <a:r>
                  <a:rPr lang="en-US" dirty="0" smtClean="0"/>
                  <a:t>=&gt; higher domestic </a:t>
                </a:r>
                <a:r>
                  <a:rPr lang="en-US" dirty="0"/>
                  <a:t>prices </a:t>
                </a:r>
                <a14:m>
                  <m:oMath xmlns:m="http://schemas.openxmlformats.org/officeDocument/2006/math">
                    <m:r>
                      <a:rPr lang="en-US" i="1">
                        <a:latin typeface="Cambria Math"/>
                      </a:rPr>
                      <m:t>𝑝</m:t>
                    </m:r>
                    <m:r>
                      <a:rPr lang="en-US" i="1">
                        <a:latin typeface="Cambria Math"/>
                      </a:rPr>
                      <m:t>(</m:t>
                    </m:r>
                    <m:r>
                      <a:rPr lang="en-US" i="1">
                        <a:latin typeface="Cambria Math"/>
                      </a:rPr>
                      <m:t>𝑡</m:t>
                    </m:r>
                    <m:r>
                      <a:rPr lang="en-US" i="1">
                        <a:latin typeface="Cambria Math"/>
                      </a:rPr>
                      <m:t>)</m:t>
                    </m:r>
                  </m:oMath>
                </a14:m>
                <a:r>
                  <a:rPr lang="en-US" dirty="0"/>
                  <a:t> to rebalance the money </a:t>
                </a:r>
                <a:r>
                  <a:rPr lang="en-US" dirty="0" smtClean="0"/>
                  <a:t>market. </a:t>
                </a:r>
              </a:p>
              <a:p>
                <a:pPr lvl="1"/>
                <a:r>
                  <a:rPr lang="en-US" dirty="0" smtClean="0"/>
                  <a:t>PPP: higher </a:t>
                </a:r>
                <a14:m>
                  <m:oMath xmlns:m="http://schemas.openxmlformats.org/officeDocument/2006/math">
                    <m:r>
                      <a:rPr lang="en-US" i="1">
                        <a:latin typeface="Cambria Math"/>
                      </a:rPr>
                      <m:t>𝑝</m:t>
                    </m:r>
                    <m:r>
                      <a:rPr lang="en-US" i="1">
                        <a:latin typeface="Cambria Math"/>
                      </a:rPr>
                      <m:t>(</m:t>
                    </m:r>
                    <m:r>
                      <a:rPr lang="en-US" i="1">
                        <a:latin typeface="Cambria Math"/>
                      </a:rPr>
                      <m:t>𝑡</m:t>
                    </m:r>
                    <m:r>
                      <a:rPr lang="en-US" i="1">
                        <a:latin typeface="Cambria Math"/>
                      </a:rPr>
                      <m:t>) </m:t>
                    </m:r>
                  </m:oMath>
                </a14:m>
                <a:r>
                  <a:rPr lang="en-US" dirty="0" smtClean="0"/>
                  <a:t>render domestic goods less attractive =&gt; exchange </a:t>
                </a:r>
                <a:r>
                  <a:rPr lang="en-US" dirty="0"/>
                  <a:t>depreciation to </a:t>
                </a:r>
                <a:r>
                  <a:rPr lang="en-US" dirty="0" smtClean="0"/>
                  <a:t>reestablish purchasing </a:t>
                </a:r>
                <a:r>
                  <a:rPr lang="en-US" dirty="0"/>
                  <a:t>power </a:t>
                </a:r>
                <a:r>
                  <a:rPr lang="en-US" dirty="0" smtClean="0"/>
                  <a:t>parity</a:t>
                </a:r>
              </a:p>
              <a:p>
                <a:pPr lvl="1"/>
                <a:endParaRPr lang="en-US" dirty="0"/>
              </a:p>
              <a:p>
                <a:r>
                  <a:rPr lang="en-US" b="1" dirty="0" smtClean="0"/>
                  <a:t>International </a:t>
                </a:r>
                <a:r>
                  <a:rPr lang="en-US" b="1" dirty="0"/>
                  <a:t>Prices:</a:t>
                </a:r>
                <a:r>
                  <a:rPr lang="en-US" dirty="0"/>
                  <a:t> </a:t>
                </a:r>
                <a:endParaRPr lang="en-US" dirty="0" smtClean="0"/>
              </a:p>
              <a:p>
                <a:pPr lvl="1"/>
                <a:r>
                  <a:rPr lang="en-US" dirty="0" smtClean="0"/>
                  <a:t>PPP: Higher </a:t>
                </a:r>
                <a14:m>
                  <m:oMath xmlns:m="http://schemas.openxmlformats.org/officeDocument/2006/math">
                    <m:sSup>
                      <m:sSupPr>
                        <m:ctrlPr>
                          <a:rPr lang="en-US" i="1">
                            <a:latin typeface="Cambria Math" panose="02040503050406030204" pitchFamily="18" charset="0"/>
                          </a:rPr>
                        </m:ctrlPr>
                      </m:sSupPr>
                      <m:e>
                        <m:r>
                          <a:rPr lang="en-US" i="1">
                            <a:latin typeface="Cambria Math"/>
                          </a:rPr>
                          <m:t>𝑝</m:t>
                        </m:r>
                      </m:e>
                      <m:sup>
                        <m:r>
                          <a:rPr lang="en-US" i="1">
                            <a:latin typeface="Cambria Math"/>
                          </a:rPr>
                          <m:t>∗</m:t>
                        </m:r>
                      </m:sup>
                    </m:sSup>
                    <m:r>
                      <a:rPr lang="en-US" i="1">
                        <a:latin typeface="Cambria Math"/>
                      </a:rPr>
                      <m:t>(</m:t>
                    </m:r>
                    <m:r>
                      <a:rPr lang="en-US" i="1">
                        <a:latin typeface="Cambria Math"/>
                      </a:rPr>
                      <m:t>𝑡</m:t>
                    </m:r>
                    <m:r>
                      <a:rPr lang="en-US" i="1">
                        <a:latin typeface="Cambria Math"/>
                      </a:rPr>
                      <m:t>)</m:t>
                    </m:r>
                  </m:oMath>
                </a14:m>
                <a:r>
                  <a:rPr lang="en-US" dirty="0"/>
                  <a:t> </a:t>
                </a:r>
                <a:r>
                  <a:rPr lang="en-US" dirty="0" smtClean="0"/>
                  <a:t>render domestic goods more attractive =&gt;exchange appreciation for the PPP to </a:t>
                </a:r>
                <a:r>
                  <a:rPr lang="en-US" dirty="0"/>
                  <a:t>be respected. </a:t>
                </a:r>
                <a:endParaRPr lang="en-US" dirty="0" smtClean="0"/>
              </a:p>
              <a:p>
                <a:pPr lvl="1"/>
                <a:r>
                  <a:rPr lang="en-US" dirty="0" smtClean="0"/>
                  <a:t>The </a:t>
                </a:r>
                <a:r>
                  <a:rPr lang="en-US" dirty="0"/>
                  <a:t>foreign economy is not modeled, but we can imagine that </a:t>
                </a:r>
                <a:r>
                  <a:rPr lang="en-US" dirty="0" smtClean="0"/>
                  <a:t>higher </a:t>
                </a:r>
                <a14:m>
                  <m:oMath xmlns:m="http://schemas.openxmlformats.org/officeDocument/2006/math">
                    <m:sSup>
                      <m:sSupPr>
                        <m:ctrlPr>
                          <a:rPr lang="en-US" i="1">
                            <a:latin typeface="Cambria Math" panose="02040503050406030204" pitchFamily="18" charset="0"/>
                          </a:rPr>
                        </m:ctrlPr>
                      </m:sSupPr>
                      <m:e>
                        <m:r>
                          <a:rPr lang="en-US" i="1">
                            <a:latin typeface="Cambria Math"/>
                          </a:rPr>
                          <m:t>𝑝</m:t>
                        </m:r>
                      </m:e>
                      <m:sup>
                        <m:r>
                          <a:rPr lang="en-US" i="1">
                            <a:latin typeface="Cambria Math"/>
                          </a:rPr>
                          <m:t>∗</m:t>
                        </m:r>
                      </m:sup>
                    </m:sSup>
                    <m:r>
                      <a:rPr lang="en-US" i="1">
                        <a:latin typeface="Cambria Math"/>
                      </a:rPr>
                      <m:t>(</m:t>
                    </m:r>
                    <m:r>
                      <a:rPr lang="en-US" i="1">
                        <a:latin typeface="Cambria Math"/>
                      </a:rPr>
                      <m:t>𝑡</m:t>
                    </m:r>
                    <m:r>
                      <a:rPr lang="en-US" i="1">
                        <a:latin typeface="Cambria Math"/>
                      </a:rPr>
                      <m:t>)</m:t>
                    </m:r>
                  </m:oMath>
                </a14:m>
                <a:r>
                  <a:rPr lang="en-US" dirty="0"/>
                  <a:t> </a:t>
                </a:r>
                <a:r>
                  <a:rPr lang="en-US" dirty="0" smtClean="0"/>
                  <a:t>could </a:t>
                </a:r>
                <a:r>
                  <a:rPr lang="en-US" dirty="0"/>
                  <a:t>have been caused by higher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𝑚</m:t>
                        </m:r>
                      </m:e>
                      <m:sup>
                        <m:r>
                          <a:rPr lang="en-US" b="0" i="1" smtClean="0">
                            <a:latin typeface="Cambria Math"/>
                          </a:rPr>
                          <m:t>∗</m:t>
                        </m:r>
                      </m:sup>
                    </m:sSup>
                    <m:r>
                      <a:rPr lang="en-US" i="1">
                        <a:latin typeface="Cambria Math"/>
                      </a:rPr>
                      <m:t>(</m:t>
                    </m:r>
                    <m:r>
                      <a:rPr lang="en-US" i="1">
                        <a:latin typeface="Cambria Math"/>
                      </a:rPr>
                      <m:t>𝑡</m:t>
                    </m:r>
                    <m:r>
                      <a:rPr lang="en-US" i="1">
                        <a:latin typeface="Cambria Math"/>
                      </a:rPr>
                      <m:t>)</m:t>
                    </m:r>
                  </m:oMath>
                </a14:m>
                <a:r>
                  <a:rPr lang="en-US" dirty="0"/>
                  <a:t> in the foreign country. </a:t>
                </a:r>
                <a:endParaRPr lang="en-US" dirty="0" smtClean="0"/>
              </a:p>
              <a:p>
                <a:pPr lvl="1">
                  <a:buFont typeface="Wingdings" panose="05000000000000000000" pitchFamily="2" charset="2"/>
                  <a:buChar char="Ø"/>
                </a:pPr>
                <a:endParaRPr lang="en-US" dirty="0" smtClean="0"/>
              </a:p>
              <a:p>
                <a:pPr>
                  <a:buFont typeface="Wingdings" panose="05000000000000000000" pitchFamily="2" charset="2"/>
                  <a:buChar char="Ø"/>
                </a:pPr>
                <a:r>
                  <a:rPr lang="en-US" dirty="0" smtClean="0"/>
                  <a:t>Hence, </a:t>
                </a:r>
                <a:r>
                  <a:rPr lang="en-US" dirty="0"/>
                  <a:t>higher </a:t>
                </a:r>
                <a14:m>
                  <m:oMath xmlns:m="http://schemas.openxmlformats.org/officeDocument/2006/math">
                    <m:sSup>
                      <m:sSupPr>
                        <m:ctrlPr>
                          <a:rPr lang="en-US" i="1">
                            <a:latin typeface="Cambria Math" panose="02040503050406030204" pitchFamily="18" charset="0"/>
                          </a:rPr>
                        </m:ctrlPr>
                      </m:sSupPr>
                      <m:e>
                        <m:r>
                          <a:rPr lang="en-US" i="1">
                            <a:latin typeface="Cambria Math"/>
                          </a:rPr>
                          <m:t>𝑚</m:t>
                        </m:r>
                      </m:e>
                      <m:sup>
                        <m:r>
                          <a:rPr lang="en-US" i="1">
                            <a:latin typeface="Cambria Math"/>
                          </a:rPr>
                          <m:t>∗</m:t>
                        </m:r>
                      </m:sup>
                    </m:sSup>
                    <m:r>
                      <a:rPr lang="en-US" i="1">
                        <a:latin typeface="Cambria Math"/>
                      </a:rPr>
                      <m:t>(</m:t>
                    </m:r>
                    <m:r>
                      <a:rPr lang="en-US" i="1">
                        <a:latin typeface="Cambria Math"/>
                      </a:rPr>
                      <m:t>𝑡</m:t>
                    </m:r>
                    <m:r>
                      <a:rPr lang="en-US" i="1">
                        <a:latin typeface="Cambria Math"/>
                      </a:rPr>
                      <m:t>) </m:t>
                    </m:r>
                  </m:oMath>
                </a14:m>
                <a:r>
                  <a:rPr lang="en-US" dirty="0"/>
                  <a:t>leads to an </a:t>
                </a:r>
                <a:r>
                  <a:rPr lang="en-US" dirty="0" smtClean="0"/>
                  <a:t>appreciation of </a:t>
                </a:r>
                <a:r>
                  <a:rPr lang="en-US" dirty="0"/>
                  <a:t>the domestic money, </a:t>
                </a:r>
                <a:r>
                  <a:rPr lang="en-US" dirty="0" smtClean="0"/>
                  <a:t>while </a:t>
                </a:r>
                <a:r>
                  <a:rPr lang="en-US" dirty="0"/>
                  <a:t>higher </a:t>
                </a:r>
                <a14:m>
                  <m:oMath xmlns:m="http://schemas.openxmlformats.org/officeDocument/2006/math">
                    <m:r>
                      <a:rPr lang="en-US" i="1">
                        <a:latin typeface="Cambria Math"/>
                      </a:rPr>
                      <m:t>𝑚</m:t>
                    </m:r>
                    <m:r>
                      <a:rPr lang="en-US" i="1">
                        <a:latin typeface="Cambria Math"/>
                      </a:rPr>
                      <m:t>(</m:t>
                    </m:r>
                    <m:r>
                      <a:rPr lang="en-US" i="1">
                        <a:latin typeface="Cambria Math"/>
                      </a:rPr>
                      <m:t>𝑡</m:t>
                    </m:r>
                    <m:r>
                      <a:rPr lang="en-US" i="1">
                        <a:latin typeface="Cambria Math"/>
                      </a:rPr>
                      <m:t>)</m:t>
                    </m:r>
                  </m:oMath>
                </a14:m>
                <a:r>
                  <a:rPr lang="en-US" dirty="0"/>
                  <a:t> leads to an </a:t>
                </a:r>
                <a:r>
                  <a:rPr lang="en-US" dirty="0" smtClean="0"/>
                  <a:t>exchange rate </a:t>
                </a:r>
                <a:r>
                  <a:rPr lang="en-US" dirty="0"/>
                  <a:t>depreciation.</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b="-1936"/>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14</a:t>
            </a:fld>
            <a:endParaRPr lang="pt-BR"/>
          </a:p>
        </p:txBody>
      </p:sp>
      <p:sp>
        <p:nvSpPr>
          <p:cNvPr id="4" name="Titre 3"/>
          <p:cNvSpPr>
            <a:spLocks noGrp="1"/>
          </p:cNvSpPr>
          <p:nvPr>
            <p:ph type="title"/>
          </p:nvPr>
        </p:nvSpPr>
        <p:spPr/>
        <p:txBody>
          <a:bodyPr/>
          <a:lstStyle/>
          <a:p>
            <a:r>
              <a:rPr lang="en-US" dirty="0"/>
              <a:t>Exchange Rate Fundamentals</a:t>
            </a:r>
          </a:p>
        </p:txBody>
      </p:sp>
    </p:spTree>
    <p:extLst>
      <p:ext uri="{BB962C8B-B14F-4D97-AF65-F5344CB8AC3E}">
        <p14:creationId xmlns:p14="http://schemas.microsoft.com/office/powerpoint/2010/main" val="4102288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b="1" dirty="0" smtClean="0"/>
                  <a:t>Income Level:</a:t>
                </a:r>
                <a:r>
                  <a:rPr lang="en-US" dirty="0"/>
                  <a:t> </a:t>
                </a:r>
                <a:endParaRPr lang="en-US" dirty="0" smtClean="0"/>
              </a:p>
              <a:p>
                <a:pPr lvl="1"/>
                <a:r>
                  <a:rPr lang="en-US" dirty="0" smtClean="0"/>
                  <a:t>Money market equation: higher </a:t>
                </a:r>
                <a14:m>
                  <m:oMath xmlns:m="http://schemas.openxmlformats.org/officeDocument/2006/math">
                    <m:r>
                      <a:rPr lang="en-US" i="1">
                        <a:latin typeface="Cambria Math"/>
                      </a:rPr>
                      <m:t>𝑦</m:t>
                    </m:r>
                    <m:r>
                      <a:rPr lang="en-US" i="1">
                        <a:latin typeface="Cambria Math"/>
                      </a:rPr>
                      <m:t>(</m:t>
                    </m:r>
                    <m:r>
                      <a:rPr lang="en-US" i="1">
                        <a:latin typeface="Cambria Math"/>
                      </a:rPr>
                      <m:t>𝑡</m:t>
                    </m:r>
                    <m:r>
                      <a:rPr lang="en-US" i="1">
                        <a:latin typeface="Cambria Math"/>
                      </a:rPr>
                      <m:t>)</m:t>
                    </m:r>
                  </m:oMath>
                </a14:m>
                <a:r>
                  <a:rPr lang="en-US" dirty="0"/>
                  <a:t> raises the demand for </a:t>
                </a:r>
                <a:r>
                  <a:rPr lang="en-US" dirty="0" smtClean="0"/>
                  <a:t>money =&gt; </a:t>
                </a:r>
                <a14:m>
                  <m:oMath xmlns:m="http://schemas.openxmlformats.org/officeDocument/2006/math">
                    <m:r>
                      <a:rPr lang="en-US" i="1">
                        <a:latin typeface="Cambria Math"/>
                      </a:rPr>
                      <m:t>𝑝</m:t>
                    </m:r>
                    <m:r>
                      <a:rPr lang="en-US" i="1">
                        <a:latin typeface="Cambria Math"/>
                      </a:rPr>
                      <m:t>(</m:t>
                    </m:r>
                    <m:r>
                      <a:rPr lang="en-US" i="1">
                        <a:latin typeface="Cambria Math"/>
                      </a:rPr>
                      <m:t>𝑡</m:t>
                    </m:r>
                    <m:r>
                      <a:rPr lang="en-US" i="1">
                        <a:latin typeface="Cambria Math"/>
                      </a:rPr>
                      <m:t>)</m:t>
                    </m:r>
                  </m:oMath>
                </a14:m>
                <a:r>
                  <a:rPr lang="en-US" dirty="0"/>
                  <a:t> </a:t>
                </a:r>
                <a:r>
                  <a:rPr lang="en-US" dirty="0" smtClean="0"/>
                  <a:t>falls </a:t>
                </a:r>
                <a:r>
                  <a:rPr lang="en-US" dirty="0"/>
                  <a:t>in order to increase the real money supply, and, thereby, rebalance the money market</a:t>
                </a:r>
                <a:r>
                  <a:rPr lang="en-US" dirty="0" smtClean="0"/>
                  <a:t>.</a:t>
                </a:r>
              </a:p>
              <a:p>
                <a:pPr lvl="1"/>
                <a:r>
                  <a:rPr lang="en-US" dirty="0" smtClean="0"/>
                  <a:t>PPP: Lower </a:t>
                </a:r>
                <a14:m>
                  <m:oMath xmlns:m="http://schemas.openxmlformats.org/officeDocument/2006/math">
                    <m:r>
                      <a:rPr lang="en-US" i="1">
                        <a:latin typeface="Cambria Math"/>
                      </a:rPr>
                      <m:t>𝑝</m:t>
                    </m:r>
                    <m:r>
                      <a:rPr lang="en-US" i="1">
                        <a:latin typeface="Cambria Math"/>
                      </a:rPr>
                      <m:t>(</m:t>
                    </m:r>
                    <m:r>
                      <a:rPr lang="en-US" i="1">
                        <a:latin typeface="Cambria Math"/>
                      </a:rPr>
                      <m:t>𝑡</m:t>
                    </m:r>
                    <m:r>
                      <a:rPr lang="en-US" i="1">
                        <a:latin typeface="Cambria Math"/>
                      </a:rPr>
                      <m:t>)</m:t>
                    </m:r>
                  </m:oMath>
                </a14:m>
                <a:r>
                  <a:rPr lang="en-US" dirty="0"/>
                  <a:t> stimulate consumers to </a:t>
                </a:r>
                <a:r>
                  <a:rPr lang="en-US" dirty="0" smtClean="0"/>
                  <a:t>buy domestic goods =&gt; lower demand </a:t>
                </a:r>
                <a:r>
                  <a:rPr lang="en-US" dirty="0"/>
                  <a:t>for foreign currency, reducing its price, </a:t>
                </a:r>
                <a14:m>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𝑡</m:t>
                        </m:r>
                      </m:e>
                    </m:d>
                  </m:oMath>
                </a14:m>
                <a:r>
                  <a:rPr lang="en-US" dirty="0" smtClean="0"/>
                  <a:t> =&gt; exchange rate appreciation  </a:t>
                </a:r>
                <a:r>
                  <a:rPr lang="en-US" dirty="0"/>
                  <a:t>to maintain the </a:t>
                </a:r>
                <a:r>
                  <a:rPr lang="en-US" dirty="0" smtClean="0"/>
                  <a:t>PPP </a:t>
                </a:r>
                <a:endParaRPr lang="en-US" dirty="0"/>
              </a:p>
              <a:p>
                <a:endParaRPr lang="en-US" dirty="0"/>
              </a:p>
              <a:p>
                <a:r>
                  <a:rPr lang="en-US" b="1" dirty="0" smtClean="0"/>
                  <a:t>International </a:t>
                </a:r>
                <a:r>
                  <a:rPr lang="en-US" b="1" dirty="0"/>
                  <a:t>Interest Rates:</a:t>
                </a:r>
                <a:r>
                  <a:rPr lang="en-US" dirty="0"/>
                  <a:t> </a:t>
                </a:r>
                <a:endParaRPr lang="en-US" dirty="0" smtClean="0"/>
              </a:p>
              <a:p>
                <a:pPr lvl="1"/>
                <a:r>
                  <a:rPr lang="en-US" dirty="0" smtClean="0"/>
                  <a:t>UIP: higher </a:t>
                </a:r>
                <a14:m>
                  <m:oMath xmlns:m="http://schemas.openxmlformats.org/officeDocument/2006/math">
                    <m:sSup>
                      <m:sSupPr>
                        <m:ctrlPr>
                          <a:rPr lang="en-US" i="1">
                            <a:latin typeface="Cambria Math" panose="02040503050406030204" pitchFamily="18" charset="0"/>
                          </a:rPr>
                        </m:ctrlPr>
                      </m:sSupPr>
                      <m:e>
                        <m:r>
                          <a:rPr lang="en-US" i="1">
                            <a:latin typeface="Cambria Math"/>
                          </a:rPr>
                          <m:t>𝑖</m:t>
                        </m:r>
                      </m:e>
                      <m:sup>
                        <m:r>
                          <a:rPr lang="en-US" i="1">
                            <a:latin typeface="Cambria Math"/>
                          </a:rPr>
                          <m:t>∗</m:t>
                        </m:r>
                      </m:sup>
                    </m:sSup>
                    <m:r>
                      <a:rPr lang="en-US" i="1">
                        <a:latin typeface="Cambria Math"/>
                      </a:rPr>
                      <m:t>(</m:t>
                    </m:r>
                    <m:r>
                      <a:rPr lang="en-US" i="1">
                        <a:latin typeface="Cambria Math"/>
                      </a:rPr>
                      <m:t>𝑡</m:t>
                    </m:r>
                    <m:r>
                      <a:rPr lang="en-US" i="1">
                        <a:latin typeface="Cambria Math"/>
                      </a:rPr>
                      <m:t>)</m:t>
                    </m:r>
                  </m:oMath>
                </a14:m>
                <a:r>
                  <a:rPr lang="en-US" dirty="0"/>
                  <a:t> </a:t>
                </a:r>
                <a:r>
                  <a:rPr lang="en-US" dirty="0" smtClean="0"/>
                  <a:t>render foreign </a:t>
                </a:r>
                <a:r>
                  <a:rPr lang="en-US" dirty="0"/>
                  <a:t>assets </a:t>
                </a:r>
                <a:r>
                  <a:rPr lang="en-US" dirty="0" smtClean="0"/>
                  <a:t>relatively </a:t>
                </a:r>
                <a:r>
                  <a:rPr lang="en-US" dirty="0"/>
                  <a:t>more </a:t>
                </a:r>
                <a:r>
                  <a:rPr lang="en-US" dirty="0" smtClean="0"/>
                  <a:t>attractive =&gt; higher demand </a:t>
                </a:r>
                <a:r>
                  <a:rPr lang="en-US" dirty="0"/>
                  <a:t>for foreign currency </a:t>
                </a:r>
                <a:r>
                  <a:rPr lang="en-US" dirty="0" smtClean="0"/>
                  <a:t>=&gt; </a:t>
                </a:r>
                <a14:m>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𝑡</m:t>
                        </m:r>
                      </m:e>
                    </m:d>
                  </m:oMath>
                </a14:m>
                <a:r>
                  <a:rPr lang="en-US" dirty="0" smtClean="0"/>
                  <a:t> depreciates.</a:t>
                </a:r>
              </a:p>
              <a:p>
                <a:pPr lvl="1"/>
                <a:r>
                  <a:rPr lang="en-US" dirty="0" smtClean="0"/>
                  <a:t>PPP:  depreciated </a:t>
                </a:r>
                <a:r>
                  <a:rPr lang="en-US" dirty="0"/>
                  <a:t> </a:t>
                </a:r>
                <a14:m>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𝑡</m:t>
                        </m:r>
                      </m:e>
                    </m:d>
                  </m:oMath>
                </a14:m>
                <a:r>
                  <a:rPr lang="en-US" dirty="0" smtClean="0"/>
                  <a:t> =&gt; higher </a:t>
                </a:r>
                <a14:m>
                  <m:oMath xmlns:m="http://schemas.openxmlformats.org/officeDocument/2006/math">
                    <m:r>
                      <a:rPr lang="en-US" i="1">
                        <a:latin typeface="Cambria Math"/>
                      </a:rPr>
                      <m:t>𝑝</m:t>
                    </m:r>
                    <m:r>
                      <a:rPr lang="en-US" i="1">
                        <a:latin typeface="Cambria Math"/>
                      </a:rPr>
                      <m:t>(</m:t>
                    </m:r>
                    <m:r>
                      <a:rPr lang="en-US" i="1">
                        <a:latin typeface="Cambria Math"/>
                      </a:rPr>
                      <m:t>𝑡</m:t>
                    </m:r>
                    <m:r>
                      <a:rPr lang="en-US" i="1">
                        <a:latin typeface="Cambria Math"/>
                      </a:rPr>
                      <m:t>)</m:t>
                    </m:r>
                  </m:oMath>
                </a14:m>
                <a:r>
                  <a:rPr lang="en-US" dirty="0"/>
                  <a:t> to satisfy the </a:t>
                </a:r>
                <a:r>
                  <a:rPr lang="en-US" dirty="0" smtClean="0"/>
                  <a:t>PPP</a:t>
                </a:r>
              </a:p>
              <a:p>
                <a:pPr lvl="1"/>
                <a:r>
                  <a:rPr lang="en-US" dirty="0" smtClean="0"/>
                  <a:t>Money market: </a:t>
                </a:r>
                <a:r>
                  <a:rPr lang="en-US" dirty="0"/>
                  <a:t>higher </a:t>
                </a:r>
                <a14:m>
                  <m:oMath xmlns:m="http://schemas.openxmlformats.org/officeDocument/2006/math">
                    <m:r>
                      <a:rPr lang="en-US" i="1">
                        <a:latin typeface="Cambria Math"/>
                      </a:rPr>
                      <m:t>𝑝</m:t>
                    </m:r>
                    <m:r>
                      <a:rPr lang="en-US" i="1">
                        <a:latin typeface="Cambria Math"/>
                      </a:rPr>
                      <m:t>(</m:t>
                    </m:r>
                    <m:r>
                      <a:rPr lang="en-US" i="1">
                        <a:latin typeface="Cambria Math"/>
                      </a:rPr>
                      <m:t>𝑡</m:t>
                    </m:r>
                    <m:r>
                      <a:rPr lang="en-US" i="1">
                        <a:latin typeface="Cambria Math"/>
                      </a:rPr>
                      <m:t>)</m:t>
                    </m:r>
                  </m:oMath>
                </a14:m>
                <a:r>
                  <a:rPr lang="en-US" dirty="0" smtClean="0"/>
                  <a:t> =&gt; lower real </a:t>
                </a:r>
                <a:r>
                  <a:rPr lang="en-US" dirty="0"/>
                  <a:t>supply of </a:t>
                </a:r>
                <a:r>
                  <a:rPr lang="en-US" dirty="0" smtClean="0"/>
                  <a:t>money =&gt;higher  </a:t>
                </a:r>
                <a14:m>
                  <m:oMath xmlns:m="http://schemas.openxmlformats.org/officeDocument/2006/math">
                    <m:r>
                      <a:rPr lang="en-US" i="1">
                        <a:latin typeface="Cambria Math"/>
                      </a:rPr>
                      <m:t>𝑖</m:t>
                    </m:r>
                    <m:r>
                      <a:rPr lang="en-US" i="1">
                        <a:latin typeface="Cambria Math"/>
                      </a:rPr>
                      <m:t>(</m:t>
                    </m:r>
                    <m:r>
                      <a:rPr lang="en-US" i="1">
                        <a:latin typeface="Cambria Math"/>
                      </a:rPr>
                      <m:t>𝑡</m:t>
                    </m:r>
                    <m:r>
                      <a:rPr lang="en-US" i="1">
                        <a:latin typeface="Cambria Math"/>
                      </a:rPr>
                      <m:t>)</m:t>
                    </m:r>
                  </m:oMath>
                </a14:m>
                <a:r>
                  <a:rPr lang="en-US" dirty="0"/>
                  <a:t> to rebalance the money </a:t>
                </a:r>
                <a:r>
                  <a:rPr lang="en-US" dirty="0" smtClean="0"/>
                  <a:t>market   </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r="-65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15</a:t>
            </a:fld>
            <a:endParaRPr lang="pt-BR"/>
          </a:p>
        </p:txBody>
      </p:sp>
      <p:sp>
        <p:nvSpPr>
          <p:cNvPr id="4" name="Titre 3"/>
          <p:cNvSpPr>
            <a:spLocks noGrp="1"/>
          </p:cNvSpPr>
          <p:nvPr>
            <p:ph type="title"/>
          </p:nvPr>
        </p:nvSpPr>
        <p:spPr/>
        <p:txBody>
          <a:bodyPr/>
          <a:lstStyle/>
          <a:p>
            <a:r>
              <a:rPr lang="en-US" dirty="0"/>
              <a:t>Exchange Rate Fundamentals</a:t>
            </a:r>
          </a:p>
        </p:txBody>
      </p:sp>
    </p:spTree>
    <p:extLst>
      <p:ext uri="{BB962C8B-B14F-4D97-AF65-F5344CB8AC3E}">
        <p14:creationId xmlns:p14="http://schemas.microsoft.com/office/powerpoint/2010/main" val="4102288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a:t>We can say that the exogenous variables that explain the exchange rate level </a:t>
                </a:r>
                <a:r>
                  <a:rPr lang="en-US" dirty="0" smtClean="0"/>
                  <a:t>correspond </a:t>
                </a:r>
                <a:r>
                  <a:rPr lang="en-US" dirty="0"/>
                  <a:t>to the </a:t>
                </a:r>
                <a:r>
                  <a:rPr lang="en-US" i="1" dirty="0"/>
                  <a:t>economic fundamentals</a:t>
                </a:r>
                <a:r>
                  <a:rPr lang="en-US" dirty="0"/>
                  <a:t>, </a:t>
                </a:r>
                <a14:m>
                  <m:oMath xmlns:m="http://schemas.openxmlformats.org/officeDocument/2006/math">
                    <m:r>
                      <a:rPr lang="en-US" i="1">
                        <a:latin typeface="Cambria Math"/>
                      </a:rPr>
                      <m:t>𝑓</m:t>
                    </m:r>
                    <m:r>
                      <a:rPr lang="en-US" i="1">
                        <a:latin typeface="Cambria Math"/>
                      </a:rPr>
                      <m:t>(</m:t>
                    </m:r>
                    <m:r>
                      <a:rPr lang="en-US" i="1">
                        <a:latin typeface="Cambria Math"/>
                      </a:rPr>
                      <m:t>𝑡</m:t>
                    </m:r>
                    <m:r>
                      <a:rPr lang="en-US" i="1">
                        <a:latin typeface="Cambria Math"/>
                      </a:rPr>
                      <m:t>)</m:t>
                    </m:r>
                  </m:oMath>
                </a14:m>
                <a:r>
                  <a:rPr lang="en-US" dirty="0"/>
                  <a:t>, defined as:</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𝑚</m:t>
                      </m:r>
                      <m:d>
                        <m:dPr>
                          <m:ctrlPr>
                            <a:rPr lang="en-US" i="1">
                              <a:latin typeface="Cambria Math" panose="02040503050406030204" pitchFamily="18" charset="0"/>
                            </a:rPr>
                          </m:ctrlPr>
                        </m:dPr>
                        <m:e>
                          <m:r>
                            <a:rPr lang="en-US" i="1">
                              <a:latin typeface="Cambria Math"/>
                            </a:rPr>
                            <m:t>𝑡</m:t>
                          </m:r>
                        </m:e>
                      </m:d>
                      <m:r>
                        <a:rPr lang="en-US" i="1">
                          <a:latin typeface="Cambria Math"/>
                        </a:rPr>
                        <m:t>−</m:t>
                      </m:r>
                      <m:sSup>
                        <m:sSupPr>
                          <m:ctrlPr>
                            <a:rPr lang="en-US" i="1">
                              <a:latin typeface="Cambria Math" panose="02040503050406030204" pitchFamily="18" charset="0"/>
                            </a:rPr>
                          </m:ctrlPr>
                        </m:sSupPr>
                        <m:e>
                          <m:r>
                            <a:rPr lang="en-US" i="1">
                              <a:latin typeface="Cambria Math"/>
                            </a:rPr>
                            <m:t>𝑝</m:t>
                          </m:r>
                        </m:e>
                        <m:sup>
                          <m:r>
                            <a:rPr lang="en-US" i="1">
                              <a:latin typeface="Cambria Math"/>
                            </a:rPr>
                            <m:t>∗</m:t>
                          </m:r>
                        </m:sup>
                      </m:sSup>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𝜙</m:t>
                      </m:r>
                      <m:r>
                        <a:rPr lang="en-US" i="1">
                          <a:latin typeface="Cambria Math"/>
                        </a:rPr>
                        <m:t>𝑦</m:t>
                      </m:r>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𝜂</m:t>
                      </m:r>
                      <m:sSup>
                        <m:sSupPr>
                          <m:ctrlPr>
                            <a:rPr lang="en-US" i="1">
                              <a:latin typeface="Cambria Math" panose="02040503050406030204" pitchFamily="18" charset="0"/>
                            </a:rPr>
                          </m:ctrlPr>
                        </m:sSupPr>
                        <m:e>
                          <m:r>
                            <a:rPr lang="en-US" i="1">
                              <a:latin typeface="Cambria Math"/>
                            </a:rPr>
                            <m:t>𝑖</m:t>
                          </m:r>
                        </m:e>
                        <m:sup>
                          <m:r>
                            <a:rPr lang="en-US" i="1">
                              <a:latin typeface="Cambria Math"/>
                            </a:rPr>
                            <m:t>∗</m:t>
                          </m:r>
                        </m:sup>
                      </m:sSup>
                      <m:r>
                        <a:rPr lang="en-US" i="1">
                          <a:latin typeface="Cambria Math"/>
                        </a:rPr>
                        <m:t>(</m:t>
                      </m:r>
                      <m:r>
                        <a:rPr lang="en-US" i="1">
                          <a:latin typeface="Cambria Math"/>
                        </a:rPr>
                        <m:t>𝑡</m:t>
                      </m:r>
                      <m:r>
                        <a:rPr lang="en-US" i="1">
                          <a:latin typeface="Cambria Math"/>
                        </a:rPr>
                        <m:t>)</m:t>
                      </m:r>
                    </m:oMath>
                  </m:oMathPara>
                </a14:m>
                <a:endParaRPr lang="en-US" dirty="0"/>
              </a:p>
              <a:p>
                <a:endParaRPr lang="en-US" dirty="0"/>
              </a:p>
              <a:p>
                <a:r>
                  <a:rPr lang="en-US" dirty="0"/>
                  <a:t>Therefore, the equation that determines the exchange rate </a:t>
                </a:r>
                <a:r>
                  <a:rPr lang="en-US" dirty="0" smtClean="0"/>
                  <a:t>path can </a:t>
                </a:r>
                <a:r>
                  <a:rPr lang="en-US" dirty="0"/>
                  <a:t>be written as:</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𝑓</m:t>
                      </m:r>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𝜂</m:t>
                      </m:r>
                      <m:r>
                        <a:rPr lang="en-US" i="1">
                          <a:latin typeface="Cambria Math"/>
                        </a:rPr>
                        <m:t>𝐸</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𝑑𝑠</m:t>
                              </m:r>
                              <m:r>
                                <a:rPr lang="en-US" i="1">
                                  <a:latin typeface="Cambria Math"/>
                                </a:rPr>
                                <m:t>(</m:t>
                              </m:r>
                              <m:r>
                                <a:rPr lang="en-US" i="1">
                                  <a:latin typeface="Cambria Math"/>
                                </a:rPr>
                                <m:t>𝑡</m:t>
                              </m:r>
                              <m:r>
                                <a:rPr lang="en-US" i="1">
                                  <a:latin typeface="Cambria Math"/>
                                </a:rPr>
                                <m:t>)</m:t>
                              </m:r>
                            </m:num>
                            <m:den>
                              <m:r>
                                <a:rPr lang="en-US" i="1">
                                  <a:latin typeface="Cambria Math"/>
                                </a:rPr>
                                <m:t>𝑑𝑡</m:t>
                              </m:r>
                            </m:den>
                          </m:f>
                        </m:e>
                      </m:d>
                    </m:oMath>
                  </m:oMathPara>
                </a14:m>
                <a:endParaRPr lang="en-US" dirty="0"/>
              </a:p>
              <a:p>
                <a:endParaRPr lang="en-US" dirty="0"/>
              </a:p>
              <a:p>
                <a:r>
                  <a:rPr lang="en-US" dirty="0"/>
                  <a:t>For a given path of the fundamentals, </a:t>
                </a:r>
                <a14:m>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𝑡</m:t>
                        </m:r>
                      </m:e>
                    </m:d>
                  </m:oMath>
                </a14:m>
                <a:r>
                  <a:rPr lang="en-US" dirty="0"/>
                  <a:t>, </a:t>
                </a:r>
                <a:r>
                  <a:rPr lang="en-US" dirty="0" smtClean="0"/>
                  <a:t>the differential </a:t>
                </a:r>
                <a:r>
                  <a:rPr lang="en-US" dirty="0"/>
                  <a:t>equation </a:t>
                </a:r>
                <a:r>
                  <a:rPr lang="en-US" dirty="0" smtClean="0"/>
                  <a:t>above determines </a:t>
                </a:r>
                <a:r>
                  <a:rPr lang="en-US" dirty="0"/>
                  <a:t>how </a:t>
                </a:r>
                <a:r>
                  <a:rPr lang="en-US" dirty="0" smtClean="0"/>
                  <a:t>the </a:t>
                </a:r>
                <a:r>
                  <a:rPr lang="en-US" dirty="0"/>
                  <a:t>nominal exchange rate </a:t>
                </a:r>
                <a14:m>
                  <m:oMath xmlns:m="http://schemas.openxmlformats.org/officeDocument/2006/math">
                    <m:r>
                      <a:rPr lang="en-US" i="1">
                        <a:latin typeface="Cambria Math"/>
                      </a:rPr>
                      <m:t>𝑠</m:t>
                    </m:r>
                    <m:r>
                      <a:rPr lang="en-US" i="1">
                        <a:latin typeface="Cambria Math"/>
                      </a:rPr>
                      <m:t>(</m:t>
                    </m:r>
                    <m:r>
                      <a:rPr lang="en-US" i="1">
                        <a:latin typeface="Cambria Math"/>
                      </a:rPr>
                      <m:t>𝑡</m:t>
                    </m:r>
                    <m:r>
                      <a:rPr lang="en-US" i="1">
                        <a:latin typeface="Cambria Math"/>
                      </a:rPr>
                      <m:t>)</m:t>
                    </m:r>
                  </m:oMath>
                </a14:m>
                <a:r>
                  <a:rPr lang="en-US" dirty="0"/>
                  <a:t> evolves over time. </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16</a:t>
            </a:fld>
            <a:endParaRPr lang="pt-BR"/>
          </a:p>
        </p:txBody>
      </p:sp>
      <p:sp>
        <p:nvSpPr>
          <p:cNvPr id="4" name="Titre 3"/>
          <p:cNvSpPr>
            <a:spLocks noGrp="1"/>
          </p:cNvSpPr>
          <p:nvPr>
            <p:ph type="title"/>
          </p:nvPr>
        </p:nvSpPr>
        <p:spPr/>
        <p:txBody>
          <a:bodyPr/>
          <a:lstStyle/>
          <a:p>
            <a:r>
              <a:rPr lang="en-US" dirty="0"/>
              <a:t>Exchange Rate Fundamentals</a:t>
            </a:r>
          </a:p>
        </p:txBody>
      </p:sp>
      <p:sp>
        <p:nvSpPr>
          <p:cNvPr id="5" name="Flèche droite 4">
            <a:hlinkClick r:id="rId3" action="ppaction://hlinksldjump"/>
          </p:cNvPr>
          <p:cNvSpPr/>
          <p:nvPr/>
        </p:nvSpPr>
        <p:spPr>
          <a:xfrm>
            <a:off x="8316416" y="4293096"/>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139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To </a:t>
                </a:r>
                <a:r>
                  <a:rPr lang="en-US" dirty="0"/>
                  <a:t>understand the logic of the </a:t>
                </a:r>
                <a:r>
                  <a:rPr lang="en-US" dirty="0" smtClean="0"/>
                  <a:t>exchange rate path, </a:t>
                </a:r>
                <a:r>
                  <a:rPr lang="en-US" dirty="0"/>
                  <a:t>remember that the nominal exchange rate is the price of one asset: foreign currency. The price of an asset is always determined by an equation of the type: </a:t>
                </a:r>
                <a:endParaRPr lang="en-US" dirty="0" smtClean="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𝑎𝑠𝑠𝑒𝑡</m:t>
                      </m:r>
                      <m:r>
                        <a:rPr lang="en-US" i="1">
                          <a:latin typeface="Cambria Math"/>
                        </a:rPr>
                        <m:t> </m:t>
                      </m:r>
                      <m:r>
                        <a:rPr lang="en-US" i="1">
                          <a:latin typeface="Cambria Math"/>
                        </a:rPr>
                        <m:t>𝑝𝑟𝑖𝑐𝑒</m:t>
                      </m:r>
                      <m:r>
                        <a:rPr lang="en-US" i="1">
                          <a:latin typeface="Cambria Math"/>
                        </a:rPr>
                        <m:t>=</m:t>
                      </m:r>
                      <m:r>
                        <a:rPr lang="en-US" i="1">
                          <a:latin typeface="Cambria Math"/>
                        </a:rPr>
                        <m:t>𝑓𝑢𝑛𝑑𝑎𝑚𝑒𝑛𝑡𝑎𝑙𝑠</m:t>
                      </m:r>
                      <m:r>
                        <a:rPr lang="en-US" i="1">
                          <a:latin typeface="Cambria Math"/>
                        </a:rPr>
                        <m:t>+</m:t>
                      </m:r>
                      <m:r>
                        <a:rPr lang="en-US" i="1">
                          <a:latin typeface="Cambria Math"/>
                        </a:rPr>
                        <m:t>𝑒𝑥𝑝𝑒𝑐𝑡𝑒𝑑</m:t>
                      </m:r>
                      <m:r>
                        <a:rPr lang="en-US" i="1">
                          <a:latin typeface="Cambria Math"/>
                        </a:rPr>
                        <m:t> </m:t>
                      </m:r>
                      <m:r>
                        <a:rPr lang="en-US" i="1">
                          <a:latin typeface="Cambria Math"/>
                        </a:rPr>
                        <m:t>𝑝𝑟𝑖𝑐𝑒</m:t>
                      </m:r>
                      <m:r>
                        <a:rPr lang="en-US" i="1">
                          <a:latin typeface="Cambria Math"/>
                        </a:rPr>
                        <m:t> </m:t>
                      </m:r>
                      <m:r>
                        <a:rPr lang="en-US" i="1">
                          <a:latin typeface="Cambria Math"/>
                        </a:rPr>
                        <m:t>𝑐h𝑎𝑛𝑔𝑒</m:t>
                      </m:r>
                      <m:r>
                        <a:rPr lang="en-US" i="1">
                          <a:latin typeface="Cambria Math"/>
                        </a:rPr>
                        <m:t>.</m:t>
                      </m:r>
                    </m:oMath>
                  </m:oMathPara>
                </a14:m>
                <a:endParaRPr lang="en-US" dirty="0"/>
              </a:p>
              <a:p>
                <a:endParaRPr lang="en-US" dirty="0" smtClean="0"/>
              </a:p>
              <a:p>
                <a:r>
                  <a:rPr lang="en-US" dirty="0" smtClean="0"/>
                  <a:t>Example</a:t>
                </a:r>
                <a:r>
                  <a:rPr lang="en-US" dirty="0"/>
                  <a:t>:</a:t>
                </a:r>
                <a:r>
                  <a:rPr lang="en-US" dirty="0" smtClean="0"/>
                  <a:t> stock </a:t>
                </a:r>
                <a:r>
                  <a:rPr lang="en-US" dirty="0"/>
                  <a:t>traded on the stock market. </a:t>
                </a:r>
                <a:endParaRPr lang="en-US" dirty="0" smtClean="0"/>
              </a:p>
              <a:p>
                <a:pPr lvl="1"/>
                <a:r>
                  <a:rPr lang="en-US" dirty="0" smtClean="0"/>
                  <a:t>Fundamentals: </a:t>
                </a:r>
                <a:r>
                  <a:rPr lang="en-US" dirty="0"/>
                  <a:t>the profit earned by the company that issued </a:t>
                </a:r>
                <a:r>
                  <a:rPr lang="en-US" dirty="0" smtClean="0"/>
                  <a:t>it</a:t>
                </a:r>
              </a:p>
              <a:p>
                <a:pPr lvl="1"/>
                <a:r>
                  <a:rPr lang="en-US" dirty="0" smtClean="0"/>
                  <a:t>Expectation </a:t>
                </a:r>
                <a:r>
                  <a:rPr lang="en-US" dirty="0"/>
                  <a:t>of </a:t>
                </a:r>
                <a:r>
                  <a:rPr lang="en-US" dirty="0" smtClean="0"/>
                  <a:t>future price increase also raises </a:t>
                </a:r>
                <a:r>
                  <a:rPr lang="en-US" dirty="0"/>
                  <a:t>its current demand, which causes the price to rise at once. </a:t>
                </a:r>
                <a:endParaRPr lang="en-US" dirty="0" smtClean="0"/>
              </a:p>
              <a:p>
                <a:pPr lvl="1"/>
                <a:r>
                  <a:rPr lang="en-US" dirty="0" smtClean="0"/>
                  <a:t>In </a:t>
                </a:r>
                <a:r>
                  <a:rPr lang="en-US" dirty="0"/>
                  <a:t>equilibrium, the expectation of stock price changes in the future should correspond to changes in the company’s future profits. </a:t>
                </a:r>
                <a:endParaRPr lang="en-US" dirty="0" smtClean="0"/>
              </a:p>
              <a:p>
                <a:pPr lvl="1">
                  <a:buFont typeface="Wingdings" panose="05000000000000000000" pitchFamily="2" charset="2"/>
                  <a:buChar char="Ø"/>
                </a:pPr>
                <a:r>
                  <a:rPr lang="en-US" dirty="0" smtClean="0"/>
                  <a:t>Price </a:t>
                </a:r>
                <a:r>
                  <a:rPr lang="en-US" dirty="0"/>
                  <a:t>variation term </a:t>
                </a:r>
                <a:r>
                  <a:rPr lang="en-US" dirty="0" smtClean="0"/>
                  <a:t>= the </a:t>
                </a:r>
                <a:r>
                  <a:rPr lang="en-US" dirty="0"/>
                  <a:t>stock price depends not only on the company’s current profit, but also on the expected </a:t>
                </a:r>
                <a:r>
                  <a:rPr lang="en-US" dirty="0" smtClean="0"/>
                  <a:t>future </a:t>
                </a:r>
                <a:r>
                  <a:rPr lang="en-US" dirty="0"/>
                  <a:t>profits.</a:t>
                </a:r>
              </a:p>
              <a:p>
                <a:endParaRPr lang="en-US" dirty="0" smtClean="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r="-79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17</a:t>
            </a:fld>
            <a:endParaRPr lang="pt-BR"/>
          </a:p>
        </p:txBody>
      </p:sp>
      <p:sp>
        <p:nvSpPr>
          <p:cNvPr id="4" name="Titre 3"/>
          <p:cNvSpPr>
            <a:spLocks noGrp="1"/>
          </p:cNvSpPr>
          <p:nvPr>
            <p:ph type="title"/>
          </p:nvPr>
        </p:nvSpPr>
        <p:spPr/>
        <p:txBody>
          <a:bodyPr/>
          <a:lstStyle/>
          <a:p>
            <a:r>
              <a:rPr lang="en-US" dirty="0"/>
              <a:t>Exchange </a:t>
            </a:r>
            <a:r>
              <a:rPr lang="en-US" dirty="0" smtClean="0"/>
              <a:t>Rate: an Asset</a:t>
            </a:r>
            <a:endParaRPr lang="en-US" dirty="0"/>
          </a:p>
        </p:txBody>
      </p:sp>
    </p:spTree>
    <p:extLst>
      <p:ext uri="{BB962C8B-B14F-4D97-AF65-F5344CB8AC3E}">
        <p14:creationId xmlns:p14="http://schemas.microsoft.com/office/powerpoint/2010/main" val="2903578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The </a:t>
                </a:r>
                <a:r>
                  <a:rPr lang="en-US" dirty="0"/>
                  <a:t>same principle </a:t>
                </a:r>
                <a:r>
                  <a:rPr lang="en-US" dirty="0" smtClean="0"/>
                  <a:t>is valid to </a:t>
                </a:r>
                <a:r>
                  <a:rPr lang="en-US" dirty="0"/>
                  <a:t>determine the exchange rate. </a:t>
                </a:r>
                <a:endParaRPr lang="en-US" dirty="0" smtClean="0"/>
              </a:p>
              <a:p>
                <a:pPr lvl="1"/>
                <a:r>
                  <a:rPr lang="en-US" dirty="0" smtClean="0"/>
                  <a:t>The </a:t>
                </a:r>
                <a:r>
                  <a:rPr lang="en-US" dirty="0"/>
                  <a:t>exchange rate depends not only on the current level of economic fundamentals, but also on expected changes in the very exchange rate. </a:t>
                </a:r>
                <a:endParaRPr lang="en-US" dirty="0" smtClean="0"/>
              </a:p>
              <a:p>
                <a:endParaRPr lang="en-US" dirty="0" smtClean="0"/>
              </a:p>
              <a:p>
                <a:r>
                  <a:rPr lang="en-US" dirty="0" smtClean="0"/>
                  <a:t>If </a:t>
                </a:r>
                <a:r>
                  <a:rPr lang="en-US" dirty="0"/>
                  <a:t>you knew the dollar would depreciate </a:t>
                </a:r>
                <a:r>
                  <a:rPr lang="en-US" dirty="0" smtClean="0"/>
                  <a:t>tomorrow, you </a:t>
                </a:r>
                <a:r>
                  <a:rPr lang="en-US" dirty="0"/>
                  <a:t>would certainly trade your available dollars for euros so that tomorrow, when the euro appreciates with respect to the dollar, you could convert back to dollars and gain from the transaction. </a:t>
                </a:r>
                <a:endParaRPr lang="en-US" dirty="0" smtClean="0"/>
              </a:p>
              <a:p>
                <a:endParaRPr lang="en-US" dirty="0" smtClean="0"/>
              </a:p>
              <a:p>
                <a:r>
                  <a:rPr lang="en-US" dirty="0" smtClean="0"/>
                  <a:t>When everyone does that, </a:t>
                </a:r>
                <a:r>
                  <a:rPr lang="en-US" dirty="0"/>
                  <a:t>the expected exchange rate depreciation, </a:t>
                </a:r>
                <a:r>
                  <a:rPr lang="en-US" dirty="0" smtClean="0"/>
                  <a:t>i.e., </a:t>
                </a:r>
                <a14:m>
                  <m:oMath xmlns:m="http://schemas.openxmlformats.org/officeDocument/2006/math">
                    <m:r>
                      <a:rPr lang="en-US" i="1">
                        <a:latin typeface="Cambria Math"/>
                      </a:rPr>
                      <m:t>𝐸</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𝑑𝑠</m:t>
                            </m:r>
                            <m:r>
                              <a:rPr lang="en-US" i="1">
                                <a:latin typeface="Cambria Math"/>
                              </a:rPr>
                              <m:t>(</m:t>
                            </m:r>
                            <m:r>
                              <a:rPr lang="en-US" i="1">
                                <a:latin typeface="Cambria Math"/>
                              </a:rPr>
                              <m:t>𝑡</m:t>
                            </m:r>
                            <m:r>
                              <a:rPr lang="en-US" i="1">
                                <a:latin typeface="Cambria Math"/>
                              </a:rPr>
                              <m:t>)</m:t>
                            </m:r>
                          </m:num>
                          <m:den>
                            <m:r>
                              <a:rPr lang="en-US" i="1">
                                <a:latin typeface="Cambria Math"/>
                              </a:rPr>
                              <m:t>𝑑𝑡</m:t>
                            </m:r>
                          </m:den>
                        </m:f>
                      </m:e>
                    </m:d>
                    <m:r>
                      <a:rPr lang="en-US" i="1">
                        <a:latin typeface="Cambria Math"/>
                      </a:rPr>
                      <m:t>&gt;0</m:t>
                    </m:r>
                  </m:oMath>
                </a14:m>
                <a:r>
                  <a:rPr lang="en-US" dirty="0"/>
                  <a:t>, increases the </a:t>
                </a:r>
                <a:r>
                  <a:rPr lang="en-US" dirty="0" smtClean="0"/>
                  <a:t>current demand </a:t>
                </a:r>
                <a:r>
                  <a:rPr lang="en-US" dirty="0"/>
                  <a:t>for foreign </a:t>
                </a:r>
                <a:r>
                  <a:rPr lang="en-US" dirty="0" smtClean="0"/>
                  <a:t>currency, causing </a:t>
                </a:r>
                <a:r>
                  <a:rPr lang="en-US" dirty="0"/>
                  <a:t>an immediate </a:t>
                </a:r>
                <a:r>
                  <a:rPr lang="en-US" dirty="0" err="1" smtClean="0"/>
                  <a:t>depreciatio</a:t>
                </a:r>
                <a:r>
                  <a:rPr lang="en-US" dirty="0" smtClean="0"/>
                  <a:t>.</a:t>
                </a:r>
                <a:endParaRPr lang="en-US" dirty="0"/>
              </a:p>
              <a:p>
                <a:endParaRPr lang="en-US" dirty="0" smtClean="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r="-21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18</a:t>
            </a:fld>
            <a:endParaRPr lang="pt-BR"/>
          </a:p>
        </p:txBody>
      </p:sp>
      <p:sp>
        <p:nvSpPr>
          <p:cNvPr id="4" name="Titre 3"/>
          <p:cNvSpPr>
            <a:spLocks noGrp="1"/>
          </p:cNvSpPr>
          <p:nvPr>
            <p:ph type="title"/>
          </p:nvPr>
        </p:nvSpPr>
        <p:spPr/>
        <p:txBody>
          <a:bodyPr/>
          <a:lstStyle/>
          <a:p>
            <a:r>
              <a:rPr lang="en-US" dirty="0" smtClean="0"/>
              <a:t>Expectations and the Exchange Rate</a:t>
            </a:r>
            <a:endParaRPr lang="en-US" dirty="0"/>
          </a:p>
        </p:txBody>
      </p:sp>
    </p:spTree>
    <p:extLst>
      <p:ext uri="{BB962C8B-B14F-4D97-AF65-F5344CB8AC3E}">
        <p14:creationId xmlns:p14="http://schemas.microsoft.com/office/powerpoint/2010/main" val="740419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If we knew the </a:t>
                </a:r>
                <a:r>
                  <a:rPr lang="en-US" dirty="0" smtClean="0"/>
                  <a:t>fundamentals path for </a:t>
                </a:r>
                <a:r>
                  <a:rPr lang="en-US" dirty="0"/>
                  <a:t>all the future, or </a:t>
                </a:r>
                <a:r>
                  <a:rPr lang="en-US" dirty="0" smtClean="0"/>
                  <a:t>an </a:t>
                </a:r>
                <a:r>
                  <a:rPr lang="en-US" dirty="0"/>
                  <a:t>expectation as to </a:t>
                </a:r>
                <a:r>
                  <a:rPr lang="en-US" dirty="0" smtClean="0"/>
                  <a:t>it, </a:t>
                </a:r>
                <a:r>
                  <a:rPr lang="en-US" dirty="0"/>
                  <a:t>we could find the equilibrium level of the nominal exchange rate by </a:t>
                </a:r>
                <a:r>
                  <a:rPr lang="en-US" dirty="0" smtClean="0"/>
                  <a:t>the differential equation </a:t>
                </a:r>
                <a:r>
                  <a:rPr lang="en-US" dirty="0" smtClean="0">
                    <a:hlinkClick r:id="rId2" action="ppaction://hlinksldjump"/>
                  </a:rPr>
                  <a:t>here</a:t>
                </a:r>
                <a:r>
                  <a:rPr lang="en-US" dirty="0" smtClean="0"/>
                  <a:t>. </a:t>
                </a:r>
              </a:p>
              <a:p>
                <a:endParaRPr lang="en-US" dirty="0"/>
              </a:p>
              <a:p>
                <a:r>
                  <a:rPr lang="en-US" dirty="0" smtClean="0"/>
                  <a:t>Each </a:t>
                </a:r>
                <a:r>
                  <a:rPr lang="en-US" dirty="0"/>
                  <a:t>family of differential equations has a rule of thumb, which if followed, makes finding the solution possible. </a:t>
                </a:r>
                <a:endParaRPr lang="en-US" dirty="0" smtClean="0"/>
              </a:p>
              <a:p>
                <a:endParaRPr lang="en-US" dirty="0"/>
              </a:p>
              <a:p>
                <a:r>
                  <a:rPr lang="en-US" dirty="0" smtClean="0"/>
                  <a:t>We rewrite:</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𝑡</m:t>
                          </m:r>
                        </m:e>
                      </m:d>
                      <m:r>
                        <a:rPr lang="en-US" i="1">
                          <a:latin typeface="Cambria Math"/>
                        </a:rPr>
                        <m:t>= </m:t>
                      </m:r>
                      <m:r>
                        <a:rPr lang="en-US" i="1">
                          <a:latin typeface="Cambria Math"/>
                        </a:rPr>
                        <m:t>𝐸</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m:t>
                              </m:r>
                            </m:e>
                            <m:sub>
                              <m:r>
                                <a:rPr lang="en-US" i="1">
                                  <a:latin typeface="Cambria Math"/>
                                </a:rPr>
                                <m:t>𝑡</m:t>
                              </m:r>
                            </m:sub>
                            <m:sup>
                              <m:r>
                                <a:rPr lang="en-US" i="1">
                                  <a:latin typeface="Cambria Math"/>
                                </a:rPr>
                                <m:t>∞</m:t>
                              </m:r>
                            </m:sup>
                          </m:sSubSup>
                          <m:f>
                            <m:fPr>
                              <m:ctrlPr>
                                <a:rPr lang="en-US" i="1">
                                  <a:latin typeface="Cambria Math" panose="02040503050406030204" pitchFamily="18" charset="0"/>
                                </a:rPr>
                              </m:ctrlPr>
                            </m:fPr>
                            <m:num>
                              <m:r>
                                <a:rPr lang="en-US" i="1">
                                  <a:latin typeface="Cambria Math"/>
                                </a:rPr>
                                <m:t>𝑓</m:t>
                              </m:r>
                              <m:r>
                                <a:rPr lang="en-US" i="1">
                                  <a:latin typeface="Cambria Math"/>
                                </a:rPr>
                                <m:t>(</m:t>
                              </m:r>
                              <m:r>
                                <a:rPr lang="en-US" i="1">
                                  <a:latin typeface="Cambria Math"/>
                                </a:rPr>
                                <m:t>𝜏</m:t>
                              </m:r>
                              <m:r>
                                <a:rPr lang="en-US" i="1">
                                  <a:latin typeface="Cambria Math"/>
                                </a:rPr>
                                <m:t>)</m:t>
                              </m:r>
                            </m:num>
                            <m:den>
                              <m:r>
                                <a:rPr lang="en-US" i="1">
                                  <a:latin typeface="Cambria Math"/>
                                </a:rPr>
                                <m:t>𝜂</m:t>
                              </m:r>
                            </m:den>
                          </m:f>
                          <m:r>
                            <m:rPr>
                              <m:sty m:val="p"/>
                            </m:rPr>
                            <a:rPr lang="en-US">
                              <a:latin typeface="Cambria Math"/>
                            </a:rPr>
                            <m:t>exp</m:t>
                          </m:r>
                          <m:r>
                            <a:rPr lang="en-US">
                              <a:latin typeface="Cambria Math"/>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m:t>
                                  </m:r>
                                  <m:r>
                                    <a:rPr lang="en-US" i="1">
                                      <a:latin typeface="Cambria Math"/>
                                    </a:rPr>
                                    <m:t>𝜏</m:t>
                                  </m:r>
                                  <m:r>
                                    <a:rPr lang="en-US" i="1">
                                      <a:latin typeface="Cambria Math"/>
                                    </a:rPr>
                                    <m:t>−</m:t>
                                  </m:r>
                                  <m:r>
                                    <a:rPr lang="en-US" i="1">
                                      <a:latin typeface="Cambria Math"/>
                                    </a:rPr>
                                    <m:t>𝑡</m:t>
                                  </m:r>
                                  <m:r>
                                    <a:rPr lang="en-US" i="1">
                                      <a:latin typeface="Cambria Math"/>
                                    </a:rPr>
                                    <m:t>)</m:t>
                                  </m:r>
                                </m:num>
                                <m:den>
                                  <m:r>
                                    <a:rPr lang="en-US" i="1">
                                      <a:latin typeface="Cambria Math"/>
                                    </a:rPr>
                                    <m:t>𝜂</m:t>
                                  </m:r>
                                </m:den>
                              </m:f>
                            </m:e>
                          </m:d>
                          <m:r>
                            <a:rPr lang="en-US" i="1">
                              <a:latin typeface="Cambria Math"/>
                            </a:rPr>
                            <m:t>𝑑</m:t>
                          </m:r>
                          <m:r>
                            <a:rPr lang="en-US" i="1">
                              <a:latin typeface="Cambria Math"/>
                            </a:rPr>
                            <m:t>𝜏</m:t>
                          </m:r>
                        </m:e>
                      </m:d>
                      <m:r>
                        <a:rPr lang="en-US" i="1">
                          <a:latin typeface="Cambria Math"/>
                        </a:rPr>
                        <m:t>+</m:t>
                      </m:r>
                      <m:r>
                        <a:rPr lang="en-US" i="1">
                          <a:latin typeface="Cambria Math"/>
                        </a:rPr>
                        <m:t>𝐸</m:t>
                      </m:r>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lim</m:t>
                                  </m:r>
                                </m:e>
                                <m:lim>
                                  <m:r>
                                    <a:rPr lang="en-US" i="1">
                                      <a:latin typeface="Cambria Math"/>
                                    </a:rPr>
                                    <m:t>𝑇</m:t>
                                  </m:r>
                                  <m:r>
                                    <a:rPr lang="en-US" i="1">
                                      <a:latin typeface="Cambria Math"/>
                                    </a:rPr>
                                    <m:t>→∞</m:t>
                                  </m:r>
                                </m:lim>
                              </m:limLow>
                              <m:r>
                                <a:rPr lang="en-US" i="1">
                                  <a:latin typeface="Cambria Math"/>
                                </a:rPr>
                                <m:t>𝑠</m:t>
                              </m:r>
                              <m:d>
                                <m:dPr>
                                  <m:ctrlPr>
                                    <a:rPr lang="en-US" i="1">
                                      <a:latin typeface="Cambria Math" panose="02040503050406030204" pitchFamily="18" charset="0"/>
                                    </a:rPr>
                                  </m:ctrlPr>
                                </m:dPr>
                                <m:e>
                                  <m:r>
                                    <a:rPr lang="en-US" i="1">
                                      <a:latin typeface="Cambria Math"/>
                                    </a:rPr>
                                    <m:t>𝑇</m:t>
                                  </m:r>
                                </m:e>
                              </m:d>
                              <m:r>
                                <a:rPr lang="en-US" i="1">
                                  <a:latin typeface="Cambria Math"/>
                                </a:rPr>
                                <m:t>𝑒𝑥𝑝</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m:t>
                                      </m:r>
                                      <m:r>
                                        <a:rPr lang="en-US" i="1">
                                          <a:latin typeface="Cambria Math"/>
                                        </a:rPr>
                                        <m:t>𝑇</m:t>
                                      </m:r>
                                      <m:r>
                                        <a:rPr lang="en-US" i="1">
                                          <a:latin typeface="Cambria Math"/>
                                        </a:rPr>
                                        <m:t>−</m:t>
                                      </m:r>
                                      <m:r>
                                        <a:rPr lang="en-US" i="1">
                                          <a:latin typeface="Cambria Math"/>
                                        </a:rPr>
                                        <m:t>𝑡</m:t>
                                      </m:r>
                                      <m:r>
                                        <a:rPr lang="en-US" i="1">
                                          <a:latin typeface="Cambria Math"/>
                                        </a:rPr>
                                        <m:t>)</m:t>
                                      </m:r>
                                    </m:num>
                                    <m:den>
                                      <m:r>
                                        <a:rPr lang="en-US" i="1">
                                          <a:latin typeface="Cambria Math"/>
                                        </a:rPr>
                                        <m:t>𝜂</m:t>
                                      </m:r>
                                    </m:den>
                                  </m:f>
                                </m:e>
                              </m:d>
                            </m:e>
                          </m:func>
                        </m:e>
                      </m:d>
                    </m:oMath>
                  </m:oMathPara>
                </a14:m>
                <a:endParaRPr lang="en-US" dirty="0" smtClean="0"/>
              </a:p>
              <a:p>
                <a:pPr marL="45720" indent="0">
                  <a:buNone/>
                </a:pPr>
                <a:endParaRPr lang="en-US" dirty="0"/>
              </a:p>
              <a:p>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3"/>
                <a:stretch>
                  <a:fillRect t="-692" r="-21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19</a:t>
            </a:fld>
            <a:endParaRPr lang="pt-BR"/>
          </a:p>
        </p:txBody>
      </p:sp>
      <p:sp>
        <p:nvSpPr>
          <p:cNvPr id="4" name="Titre 3"/>
          <p:cNvSpPr>
            <a:spLocks noGrp="1"/>
          </p:cNvSpPr>
          <p:nvPr>
            <p:ph type="title"/>
          </p:nvPr>
        </p:nvSpPr>
        <p:spPr/>
        <p:txBody>
          <a:bodyPr/>
          <a:lstStyle/>
          <a:p>
            <a:r>
              <a:rPr lang="en-US" dirty="0"/>
              <a:t>Exchange </a:t>
            </a:r>
            <a:r>
              <a:rPr lang="en-US" dirty="0" smtClean="0"/>
              <a:t>Rate: Solving the Differential Equation</a:t>
            </a:r>
            <a:endParaRPr lang="en-US" dirty="0"/>
          </a:p>
        </p:txBody>
      </p:sp>
    </p:spTree>
    <p:extLst>
      <p:ext uri="{BB962C8B-B14F-4D97-AF65-F5344CB8AC3E}">
        <p14:creationId xmlns:p14="http://schemas.microsoft.com/office/powerpoint/2010/main" val="3201715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p:txBody>
          <a:bodyPr/>
          <a:lstStyle/>
          <a:p>
            <a:r>
              <a:rPr lang="pt-BR" dirty="0" smtClean="0"/>
              <a:t>Cristina Terra</a:t>
            </a:r>
            <a:endParaRPr lang="pt-BR" dirty="0"/>
          </a:p>
        </p:txBody>
      </p:sp>
      <p:sp>
        <p:nvSpPr>
          <p:cNvPr id="4" name="Título 3"/>
          <p:cNvSpPr>
            <a:spLocks noGrp="1"/>
          </p:cNvSpPr>
          <p:nvPr>
            <p:ph type="title"/>
          </p:nvPr>
        </p:nvSpPr>
        <p:spPr/>
        <p:txBody>
          <a:bodyPr/>
          <a:lstStyle/>
          <a:p>
            <a:r>
              <a:rPr lang="pt-BR" sz="3600" dirty="0" err="1" smtClean="0"/>
              <a:t>Chapter</a:t>
            </a:r>
            <a:r>
              <a:rPr lang="pt-BR" sz="3600" dirty="0" smtClean="0"/>
              <a:t> 6</a:t>
            </a:r>
            <a:br>
              <a:rPr lang="pt-BR" sz="3600" dirty="0" smtClean="0"/>
            </a:br>
            <a:r>
              <a:rPr lang="en-US" sz="3600" dirty="0"/>
              <a:t>Money and Exchange Rate in the Long-Run</a:t>
            </a:r>
            <a:endParaRPr lang="pt-BR" sz="4000" dirty="0"/>
          </a:p>
        </p:txBody>
      </p:sp>
      <p:sp>
        <p:nvSpPr>
          <p:cNvPr id="2" name="Espaço Reservado para Número de Slide 1"/>
          <p:cNvSpPr>
            <a:spLocks noGrp="1"/>
          </p:cNvSpPr>
          <p:nvPr>
            <p:ph type="sldNum" sz="quarter" idx="11"/>
          </p:nvPr>
        </p:nvSpPr>
        <p:spPr/>
        <p:txBody>
          <a:bodyPr/>
          <a:lstStyle/>
          <a:p>
            <a:fld id="{D2D54FD4-E6A3-4A1F-8C5C-1619D1E75EAA}" type="slidenum">
              <a:rPr lang="pt-BR" smtClean="0"/>
              <a:t>2</a:t>
            </a:fld>
            <a:endParaRPr lang="pt-BR"/>
          </a:p>
        </p:txBody>
      </p:sp>
    </p:spTree>
    <p:extLst>
      <p:ext uri="{BB962C8B-B14F-4D97-AF65-F5344CB8AC3E}">
        <p14:creationId xmlns:p14="http://schemas.microsoft.com/office/powerpoint/2010/main" val="273791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If we knew the </a:t>
                </a:r>
                <a:r>
                  <a:rPr lang="en-US" dirty="0" smtClean="0"/>
                  <a:t>fundamentals path for </a:t>
                </a:r>
                <a:r>
                  <a:rPr lang="en-US" dirty="0"/>
                  <a:t>all the future, or </a:t>
                </a:r>
                <a:r>
                  <a:rPr lang="en-US" dirty="0" smtClean="0"/>
                  <a:t>an </a:t>
                </a:r>
                <a:r>
                  <a:rPr lang="en-US" dirty="0"/>
                  <a:t>expectation as to </a:t>
                </a:r>
                <a:r>
                  <a:rPr lang="en-US" dirty="0" smtClean="0"/>
                  <a:t>it, </a:t>
                </a:r>
                <a:r>
                  <a:rPr lang="en-US" dirty="0"/>
                  <a:t>we could find the equilibrium level of the nominal exchange rate by </a:t>
                </a:r>
                <a:r>
                  <a:rPr lang="en-US" dirty="0" smtClean="0"/>
                  <a:t>the differential equation </a:t>
                </a:r>
                <a:r>
                  <a:rPr lang="en-US" dirty="0" smtClean="0">
                    <a:hlinkClick r:id="rId2" action="ppaction://hlinksldjump"/>
                  </a:rPr>
                  <a:t>here</a:t>
                </a:r>
                <a:r>
                  <a:rPr lang="en-US" dirty="0" smtClean="0"/>
                  <a:t>. </a:t>
                </a:r>
              </a:p>
              <a:p>
                <a:endParaRPr lang="en-US" dirty="0"/>
              </a:p>
              <a:p>
                <a:r>
                  <a:rPr lang="en-US" dirty="0" smtClean="0"/>
                  <a:t>Each </a:t>
                </a:r>
                <a:r>
                  <a:rPr lang="en-US" dirty="0"/>
                  <a:t>family of differential equations has a rule of thumb, which if followed, makes finding the solution possible. </a:t>
                </a:r>
                <a:endParaRPr lang="en-US" dirty="0" smtClean="0"/>
              </a:p>
              <a:p>
                <a:endParaRPr lang="en-US" dirty="0"/>
              </a:p>
              <a:p>
                <a:r>
                  <a:rPr lang="en-US" dirty="0" smtClean="0"/>
                  <a:t>We rewrite:</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𝑡</m:t>
                          </m:r>
                        </m:e>
                      </m:d>
                      <m:r>
                        <a:rPr lang="en-US" i="1">
                          <a:latin typeface="Cambria Math"/>
                        </a:rPr>
                        <m:t>= </m:t>
                      </m:r>
                      <m:r>
                        <a:rPr lang="en-US" i="1">
                          <a:latin typeface="Cambria Math"/>
                        </a:rPr>
                        <m:t>𝐸</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m:t>
                              </m:r>
                            </m:e>
                            <m:sub>
                              <m:r>
                                <a:rPr lang="en-US" i="1">
                                  <a:latin typeface="Cambria Math"/>
                                </a:rPr>
                                <m:t>𝑡</m:t>
                              </m:r>
                            </m:sub>
                            <m:sup>
                              <m:r>
                                <a:rPr lang="en-US" i="1">
                                  <a:latin typeface="Cambria Math"/>
                                </a:rPr>
                                <m:t>∞</m:t>
                              </m:r>
                            </m:sup>
                          </m:sSubSup>
                          <m:f>
                            <m:fPr>
                              <m:ctrlPr>
                                <a:rPr lang="en-US" i="1">
                                  <a:latin typeface="Cambria Math" panose="02040503050406030204" pitchFamily="18" charset="0"/>
                                </a:rPr>
                              </m:ctrlPr>
                            </m:fPr>
                            <m:num>
                              <m:r>
                                <a:rPr lang="en-US" i="1">
                                  <a:latin typeface="Cambria Math"/>
                                </a:rPr>
                                <m:t>𝑓</m:t>
                              </m:r>
                              <m:r>
                                <a:rPr lang="en-US" i="1">
                                  <a:latin typeface="Cambria Math"/>
                                </a:rPr>
                                <m:t>(</m:t>
                              </m:r>
                              <m:r>
                                <a:rPr lang="en-US" i="1">
                                  <a:latin typeface="Cambria Math"/>
                                </a:rPr>
                                <m:t>𝜏</m:t>
                              </m:r>
                              <m:r>
                                <a:rPr lang="en-US" i="1">
                                  <a:latin typeface="Cambria Math"/>
                                </a:rPr>
                                <m:t>)</m:t>
                              </m:r>
                            </m:num>
                            <m:den>
                              <m:r>
                                <a:rPr lang="en-US" i="1">
                                  <a:latin typeface="Cambria Math"/>
                                </a:rPr>
                                <m:t>𝜂</m:t>
                              </m:r>
                            </m:den>
                          </m:f>
                          <m:r>
                            <m:rPr>
                              <m:sty m:val="p"/>
                            </m:rPr>
                            <a:rPr lang="en-US">
                              <a:latin typeface="Cambria Math"/>
                            </a:rPr>
                            <m:t>exp</m:t>
                          </m:r>
                          <m:r>
                            <a:rPr lang="en-US">
                              <a:latin typeface="Cambria Math"/>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m:t>
                                  </m:r>
                                  <m:r>
                                    <a:rPr lang="en-US" i="1">
                                      <a:latin typeface="Cambria Math"/>
                                    </a:rPr>
                                    <m:t>𝜏</m:t>
                                  </m:r>
                                  <m:r>
                                    <a:rPr lang="en-US" i="1">
                                      <a:latin typeface="Cambria Math"/>
                                    </a:rPr>
                                    <m:t>−</m:t>
                                  </m:r>
                                  <m:r>
                                    <a:rPr lang="en-US" i="1">
                                      <a:latin typeface="Cambria Math"/>
                                    </a:rPr>
                                    <m:t>𝑡</m:t>
                                  </m:r>
                                  <m:r>
                                    <a:rPr lang="en-US" i="1">
                                      <a:latin typeface="Cambria Math"/>
                                    </a:rPr>
                                    <m:t>)</m:t>
                                  </m:r>
                                </m:num>
                                <m:den>
                                  <m:r>
                                    <a:rPr lang="en-US" i="1">
                                      <a:latin typeface="Cambria Math"/>
                                    </a:rPr>
                                    <m:t>𝜂</m:t>
                                  </m:r>
                                </m:den>
                              </m:f>
                            </m:e>
                          </m:d>
                          <m:r>
                            <a:rPr lang="en-US" i="1">
                              <a:latin typeface="Cambria Math"/>
                            </a:rPr>
                            <m:t>𝑑</m:t>
                          </m:r>
                          <m:r>
                            <a:rPr lang="en-US" i="1">
                              <a:latin typeface="Cambria Math"/>
                            </a:rPr>
                            <m:t>𝜏</m:t>
                          </m:r>
                        </m:e>
                      </m:d>
                      <m:r>
                        <a:rPr lang="en-US" i="1">
                          <a:latin typeface="Cambria Math"/>
                        </a:rPr>
                        <m:t>+</m:t>
                      </m:r>
                      <m:r>
                        <a:rPr lang="en-US" i="1">
                          <a:latin typeface="Cambria Math"/>
                        </a:rPr>
                        <m:t>𝐸</m:t>
                      </m:r>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lim</m:t>
                                  </m:r>
                                </m:e>
                                <m:lim>
                                  <m:r>
                                    <a:rPr lang="en-US" i="1">
                                      <a:latin typeface="Cambria Math"/>
                                    </a:rPr>
                                    <m:t>𝑇</m:t>
                                  </m:r>
                                  <m:r>
                                    <a:rPr lang="en-US" i="1">
                                      <a:latin typeface="Cambria Math"/>
                                    </a:rPr>
                                    <m:t>→∞</m:t>
                                  </m:r>
                                </m:lim>
                              </m:limLow>
                              <m:r>
                                <a:rPr lang="en-US" i="1">
                                  <a:latin typeface="Cambria Math"/>
                                </a:rPr>
                                <m:t>𝑠</m:t>
                              </m:r>
                              <m:d>
                                <m:dPr>
                                  <m:ctrlPr>
                                    <a:rPr lang="en-US" i="1">
                                      <a:latin typeface="Cambria Math" panose="02040503050406030204" pitchFamily="18" charset="0"/>
                                    </a:rPr>
                                  </m:ctrlPr>
                                </m:dPr>
                                <m:e>
                                  <m:r>
                                    <a:rPr lang="en-US" i="1">
                                      <a:latin typeface="Cambria Math"/>
                                    </a:rPr>
                                    <m:t>𝑇</m:t>
                                  </m:r>
                                </m:e>
                              </m:d>
                              <m:r>
                                <a:rPr lang="en-US" i="1">
                                  <a:latin typeface="Cambria Math"/>
                                </a:rPr>
                                <m:t>𝑒𝑥𝑝</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m:t>
                                      </m:r>
                                      <m:r>
                                        <a:rPr lang="en-US" i="1">
                                          <a:latin typeface="Cambria Math"/>
                                        </a:rPr>
                                        <m:t>𝑇</m:t>
                                      </m:r>
                                      <m:r>
                                        <a:rPr lang="en-US" i="1">
                                          <a:latin typeface="Cambria Math"/>
                                        </a:rPr>
                                        <m:t>−</m:t>
                                      </m:r>
                                      <m:r>
                                        <a:rPr lang="en-US" i="1">
                                          <a:latin typeface="Cambria Math"/>
                                        </a:rPr>
                                        <m:t>𝑡</m:t>
                                      </m:r>
                                      <m:r>
                                        <a:rPr lang="en-US" i="1">
                                          <a:latin typeface="Cambria Math"/>
                                        </a:rPr>
                                        <m:t>)</m:t>
                                      </m:r>
                                    </m:num>
                                    <m:den>
                                      <m:r>
                                        <a:rPr lang="en-US" i="1">
                                          <a:latin typeface="Cambria Math"/>
                                        </a:rPr>
                                        <m:t>𝜂</m:t>
                                      </m:r>
                                    </m:den>
                                  </m:f>
                                </m:e>
                              </m:d>
                            </m:e>
                          </m:func>
                        </m:e>
                      </m:d>
                    </m:oMath>
                  </m:oMathPara>
                </a14:m>
                <a:endParaRPr lang="en-US" dirty="0" smtClean="0"/>
              </a:p>
              <a:p>
                <a:pPr marL="45720" indent="0">
                  <a:buNone/>
                </a:pPr>
                <a:endParaRPr lang="en-US" dirty="0"/>
              </a:p>
              <a:p>
                <a:endParaRPr lang="en-US" dirty="0"/>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3"/>
                <a:stretch>
                  <a:fillRect t="-692" r="-21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20</a:t>
            </a:fld>
            <a:endParaRPr lang="pt-BR"/>
          </a:p>
        </p:txBody>
      </p:sp>
      <p:sp>
        <p:nvSpPr>
          <p:cNvPr id="4" name="Titre 3"/>
          <p:cNvSpPr>
            <a:spLocks noGrp="1"/>
          </p:cNvSpPr>
          <p:nvPr>
            <p:ph type="title"/>
          </p:nvPr>
        </p:nvSpPr>
        <p:spPr/>
        <p:txBody>
          <a:bodyPr/>
          <a:lstStyle/>
          <a:p>
            <a:r>
              <a:rPr lang="en-US" dirty="0"/>
              <a:t>Exchange </a:t>
            </a:r>
            <a:r>
              <a:rPr lang="en-US" dirty="0" smtClean="0"/>
              <a:t>Rate: Solving the Differential Equation</a:t>
            </a:r>
            <a:endParaRPr lang="en-US" dirty="0"/>
          </a:p>
        </p:txBody>
      </p:sp>
    </p:spTree>
    <p:extLst>
      <p:ext uri="{BB962C8B-B14F-4D97-AF65-F5344CB8AC3E}">
        <p14:creationId xmlns:p14="http://schemas.microsoft.com/office/powerpoint/2010/main" val="2916852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Previous equation </a:t>
                </a:r>
                <a:r>
                  <a:rPr lang="en-US" dirty="0"/>
                  <a:t>states that the current exchange rate is equal </a:t>
                </a:r>
                <a:r>
                  <a:rPr lang="en-US" dirty="0" smtClean="0"/>
                  <a:t>to:</a:t>
                </a:r>
              </a:p>
              <a:p>
                <a:pPr lvl="1"/>
                <a:r>
                  <a:rPr lang="en-US" dirty="0" smtClean="0"/>
                  <a:t>a present </a:t>
                </a:r>
                <a:r>
                  <a:rPr lang="en-US" dirty="0"/>
                  <a:t>value of fundamentals for all the future, </a:t>
                </a:r>
                <a:endParaRPr lang="en-US" dirty="0" smtClean="0"/>
              </a:p>
              <a:p>
                <a:pPr lvl="1"/>
                <a:r>
                  <a:rPr lang="en-US" dirty="0" smtClean="0"/>
                  <a:t>Plus a present </a:t>
                </a:r>
                <a:r>
                  <a:rPr lang="en-US" dirty="0"/>
                  <a:t>value of the exchange in the future, in a future that tends to infinity. </a:t>
                </a:r>
                <a:endParaRPr lang="en-US" dirty="0" smtClean="0"/>
              </a:p>
              <a:p>
                <a:endParaRPr lang="en-US" dirty="0" smtClean="0"/>
              </a:p>
              <a:p>
                <a:r>
                  <a:rPr lang="en-US" dirty="0" smtClean="0"/>
                  <a:t>If </a:t>
                </a:r>
                <a:r>
                  <a:rPr lang="en-US" dirty="0"/>
                  <a:t>the second term is different from zero, </a:t>
                </a:r>
                <a:r>
                  <a:rPr lang="en-US" dirty="0" smtClean="0"/>
                  <a:t>the </a:t>
                </a:r>
                <a:r>
                  <a:rPr lang="en-US" dirty="0"/>
                  <a:t>exchange rate is governed by something more, beyond the fundamentals, which cannot be an equilibrium solution. </a:t>
                </a:r>
                <a:endParaRPr lang="en-US" dirty="0" smtClean="0"/>
              </a:p>
              <a:p>
                <a:pPr lvl="1"/>
                <a:r>
                  <a:rPr lang="en-US" dirty="0" smtClean="0"/>
                  <a:t>In </a:t>
                </a:r>
                <a:r>
                  <a:rPr lang="en-US" dirty="0"/>
                  <a:t>this case, there would be a speculative bubble. </a:t>
                </a:r>
                <a:endParaRPr lang="en-US" dirty="0" smtClean="0"/>
              </a:p>
              <a:p>
                <a:endParaRPr lang="en-US" dirty="0" smtClean="0"/>
              </a:p>
              <a:p>
                <a:r>
                  <a:rPr lang="en-US" dirty="0" smtClean="0"/>
                  <a:t>Therefore</a:t>
                </a:r>
                <a:r>
                  <a:rPr lang="en-US" dirty="0"/>
                  <a:t>, the condition to not have speculative bubbles is that:</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𝐸</m:t>
                      </m:r>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lim</m:t>
                                  </m:r>
                                </m:e>
                                <m:lim>
                                  <m:r>
                                    <a:rPr lang="en-US" i="1">
                                      <a:latin typeface="Cambria Math"/>
                                    </a:rPr>
                                    <m:t>𝑇</m:t>
                                  </m:r>
                                  <m:r>
                                    <a:rPr lang="en-US" i="1">
                                      <a:latin typeface="Cambria Math"/>
                                    </a:rPr>
                                    <m:t>→∞</m:t>
                                  </m:r>
                                </m:lim>
                              </m:limLow>
                              <m:r>
                                <a:rPr lang="en-US" i="1">
                                  <a:latin typeface="Cambria Math"/>
                                </a:rPr>
                                <m:t>𝑠</m:t>
                              </m:r>
                              <m:d>
                                <m:dPr>
                                  <m:ctrlPr>
                                    <a:rPr lang="en-US" i="1">
                                      <a:latin typeface="Cambria Math" panose="02040503050406030204" pitchFamily="18" charset="0"/>
                                    </a:rPr>
                                  </m:ctrlPr>
                                </m:dPr>
                                <m:e>
                                  <m:r>
                                    <a:rPr lang="en-US" i="1">
                                      <a:latin typeface="Cambria Math"/>
                                    </a:rPr>
                                    <m:t>𝑇</m:t>
                                  </m:r>
                                </m:e>
                              </m:d>
                              <m:r>
                                <a:rPr lang="en-US" i="1">
                                  <a:latin typeface="Cambria Math"/>
                                </a:rPr>
                                <m:t>𝑒𝑥𝑝</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m:t>
                                      </m:r>
                                      <m:r>
                                        <a:rPr lang="en-US" i="1">
                                          <a:latin typeface="Cambria Math"/>
                                        </a:rPr>
                                        <m:t>𝑇</m:t>
                                      </m:r>
                                      <m:r>
                                        <a:rPr lang="en-US" i="1">
                                          <a:latin typeface="Cambria Math"/>
                                        </a:rPr>
                                        <m:t>−</m:t>
                                      </m:r>
                                      <m:r>
                                        <a:rPr lang="en-US" i="1">
                                          <a:latin typeface="Cambria Math"/>
                                        </a:rPr>
                                        <m:t>𝑡</m:t>
                                      </m:r>
                                      <m:r>
                                        <a:rPr lang="en-US" i="1">
                                          <a:latin typeface="Cambria Math"/>
                                        </a:rPr>
                                        <m:t>)</m:t>
                                      </m:r>
                                    </m:num>
                                    <m:den>
                                      <m:r>
                                        <a:rPr lang="en-US" i="1">
                                          <a:latin typeface="Cambria Math"/>
                                        </a:rPr>
                                        <m:t>𝜂</m:t>
                                      </m:r>
                                    </m:den>
                                  </m:f>
                                </m:e>
                              </m:d>
                            </m:e>
                          </m:func>
                        </m:e>
                      </m:d>
                      <m:r>
                        <a:rPr lang="en-US" i="1">
                          <a:latin typeface="Cambria Math"/>
                        </a:rPr>
                        <m:t>=0</m:t>
                      </m:r>
                    </m:oMath>
                  </m:oMathPara>
                </a14:m>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21</a:t>
            </a:fld>
            <a:endParaRPr lang="pt-BR"/>
          </a:p>
        </p:txBody>
      </p:sp>
      <p:sp>
        <p:nvSpPr>
          <p:cNvPr id="4" name="Titre 3"/>
          <p:cNvSpPr>
            <a:spLocks noGrp="1"/>
          </p:cNvSpPr>
          <p:nvPr>
            <p:ph type="title"/>
          </p:nvPr>
        </p:nvSpPr>
        <p:spPr/>
        <p:txBody>
          <a:bodyPr/>
          <a:lstStyle/>
          <a:p>
            <a:r>
              <a:rPr lang="en-US" dirty="0" smtClean="0"/>
              <a:t>No Bubble Condition</a:t>
            </a:r>
            <a:endParaRPr lang="en-US" dirty="0"/>
          </a:p>
        </p:txBody>
      </p:sp>
      <p:sp>
        <p:nvSpPr>
          <p:cNvPr id="5" name="Flèche droite 4">
            <a:hlinkClick r:id="rId3" action="ppaction://hlinksldjump"/>
          </p:cNvPr>
          <p:cNvSpPr/>
          <p:nvPr/>
        </p:nvSpPr>
        <p:spPr>
          <a:xfrm>
            <a:off x="8100392" y="5301208"/>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745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10000"/>
              </a:bodyPr>
              <a:lstStyle/>
              <a:p>
                <a:r>
                  <a:rPr lang="en-US" dirty="0" smtClean="0"/>
                  <a:t>The </a:t>
                </a:r>
                <a:r>
                  <a:rPr lang="en-US" dirty="0"/>
                  <a:t>exchange rate is </a:t>
                </a:r>
                <a:r>
                  <a:rPr lang="en-US" dirty="0" smtClean="0"/>
                  <a:t>then determined </a:t>
                </a:r>
                <a:r>
                  <a:rPr lang="en-US" dirty="0"/>
                  <a:t>by:</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𝑡</m:t>
                          </m:r>
                        </m:e>
                      </m:d>
                      <m:r>
                        <a:rPr lang="en-US" i="1">
                          <a:latin typeface="Cambria Math"/>
                        </a:rPr>
                        <m:t>= </m:t>
                      </m:r>
                      <m:r>
                        <a:rPr lang="en-US" i="1">
                          <a:latin typeface="Cambria Math"/>
                        </a:rPr>
                        <m:t>𝐸</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m:t>
                              </m:r>
                            </m:e>
                            <m:sub>
                              <m:r>
                                <a:rPr lang="en-US" i="1">
                                  <a:latin typeface="Cambria Math"/>
                                </a:rPr>
                                <m:t>𝑡</m:t>
                              </m:r>
                            </m:sub>
                            <m:sup>
                              <m:r>
                                <a:rPr lang="en-US" i="1">
                                  <a:latin typeface="Cambria Math"/>
                                </a:rPr>
                                <m:t>∞</m:t>
                              </m:r>
                            </m:sup>
                          </m:sSubSup>
                          <m:f>
                            <m:fPr>
                              <m:ctrlPr>
                                <a:rPr lang="en-US" i="1">
                                  <a:latin typeface="Cambria Math" panose="02040503050406030204" pitchFamily="18" charset="0"/>
                                </a:rPr>
                              </m:ctrlPr>
                            </m:fPr>
                            <m:num>
                              <m:r>
                                <a:rPr lang="en-US" i="1">
                                  <a:latin typeface="Cambria Math"/>
                                </a:rPr>
                                <m:t>𝑓</m:t>
                              </m:r>
                              <m:r>
                                <a:rPr lang="en-US" i="1">
                                  <a:latin typeface="Cambria Math"/>
                                </a:rPr>
                                <m:t>(</m:t>
                              </m:r>
                              <m:r>
                                <a:rPr lang="en-US" i="1">
                                  <a:latin typeface="Cambria Math"/>
                                </a:rPr>
                                <m:t>𝜏</m:t>
                              </m:r>
                              <m:r>
                                <a:rPr lang="en-US" i="1">
                                  <a:latin typeface="Cambria Math"/>
                                </a:rPr>
                                <m:t>)</m:t>
                              </m:r>
                            </m:num>
                            <m:den>
                              <m:r>
                                <a:rPr lang="en-US" i="1">
                                  <a:latin typeface="Cambria Math"/>
                                </a:rPr>
                                <m:t>𝜂</m:t>
                              </m:r>
                            </m:den>
                          </m:f>
                          <m:r>
                            <m:rPr>
                              <m:sty m:val="p"/>
                            </m:rPr>
                            <a:rPr lang="en-US">
                              <a:latin typeface="Cambria Math"/>
                            </a:rPr>
                            <m:t>exp</m:t>
                          </m:r>
                          <m:r>
                            <a:rPr lang="en-US">
                              <a:latin typeface="Cambria Math"/>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m:t>
                                  </m:r>
                                  <m:r>
                                    <a:rPr lang="en-US" i="1">
                                      <a:latin typeface="Cambria Math"/>
                                    </a:rPr>
                                    <m:t>𝜏</m:t>
                                  </m:r>
                                  <m:r>
                                    <a:rPr lang="en-US" i="1">
                                      <a:latin typeface="Cambria Math"/>
                                    </a:rPr>
                                    <m:t>−</m:t>
                                  </m:r>
                                  <m:r>
                                    <a:rPr lang="en-US" i="1">
                                      <a:latin typeface="Cambria Math"/>
                                    </a:rPr>
                                    <m:t>𝑡</m:t>
                                  </m:r>
                                  <m:r>
                                    <a:rPr lang="en-US" i="1">
                                      <a:latin typeface="Cambria Math"/>
                                    </a:rPr>
                                    <m:t>)</m:t>
                                  </m:r>
                                </m:num>
                                <m:den>
                                  <m:r>
                                    <a:rPr lang="en-US" i="1">
                                      <a:latin typeface="Cambria Math"/>
                                    </a:rPr>
                                    <m:t>𝜂</m:t>
                                  </m:r>
                                </m:den>
                              </m:f>
                            </m:e>
                          </m:d>
                          <m:r>
                            <a:rPr lang="en-US" i="1">
                              <a:latin typeface="Cambria Math"/>
                            </a:rPr>
                            <m:t>𝑑</m:t>
                          </m:r>
                          <m:r>
                            <a:rPr lang="en-US" i="1">
                              <a:latin typeface="Cambria Math"/>
                            </a:rPr>
                            <m:t>𝜏</m:t>
                          </m:r>
                        </m:e>
                      </m:d>
                    </m:oMath>
                  </m:oMathPara>
                </a14:m>
                <a:endParaRPr lang="en-US" dirty="0"/>
              </a:p>
              <a:p>
                <a:endParaRPr lang="en-US" dirty="0"/>
              </a:p>
              <a:p>
                <a:r>
                  <a:rPr lang="en-US" dirty="0" smtClean="0"/>
                  <a:t>The equation above is </a:t>
                </a:r>
                <a:r>
                  <a:rPr lang="en-US" dirty="0"/>
                  <a:t>the solution </a:t>
                </a:r>
                <a:r>
                  <a:rPr lang="en-US" dirty="0" smtClean="0"/>
                  <a:t>for differential </a:t>
                </a:r>
                <a:r>
                  <a:rPr lang="en-US" dirty="0"/>
                  <a:t>equation </a:t>
                </a:r>
                <a:r>
                  <a:rPr lang="en-US" dirty="0" smtClean="0"/>
                  <a:t>that determines the exchange rate, </a:t>
                </a:r>
                <a:r>
                  <a:rPr lang="en-US" dirty="0"/>
                  <a:t>for the case where there is no speculative </a:t>
                </a:r>
                <a:r>
                  <a:rPr lang="en-US" dirty="0" smtClean="0"/>
                  <a:t>bubble. </a:t>
                </a:r>
              </a:p>
              <a:p>
                <a:endParaRPr lang="en-US" dirty="0"/>
              </a:p>
              <a:p>
                <a:r>
                  <a:rPr lang="en-US" dirty="0" smtClean="0"/>
                  <a:t>Notice that the </a:t>
                </a:r>
                <a:r>
                  <a:rPr lang="en-US" dirty="0"/>
                  <a:t>equation </a:t>
                </a:r>
                <a:r>
                  <a:rPr lang="en-US" dirty="0" smtClean="0"/>
                  <a:t>is </a:t>
                </a:r>
                <a:r>
                  <a:rPr lang="en-US" dirty="0"/>
                  <a:t>always true, for any exchange rate regime. </a:t>
                </a:r>
                <a:endParaRPr lang="en-US" dirty="0" smtClean="0"/>
              </a:p>
              <a:p>
                <a:endParaRPr lang="en-US" dirty="0"/>
              </a:p>
              <a:p>
                <a:r>
                  <a:rPr lang="en-US" dirty="0" smtClean="0"/>
                  <a:t>Actually</a:t>
                </a:r>
                <a:r>
                  <a:rPr lang="en-US" dirty="0"/>
                  <a:t>, the equation shows that </a:t>
                </a:r>
                <a:r>
                  <a:rPr lang="en-US" b="1" dirty="0"/>
                  <a:t>an exchange rate regime corresponds to a fundamentals regime</a:t>
                </a:r>
                <a:r>
                  <a:rPr lang="en-US" dirty="0"/>
                  <a:t>. </a:t>
                </a:r>
                <a:endParaRPr lang="en-US" dirty="0" smtClean="0"/>
              </a:p>
              <a:p>
                <a:pPr lvl="1"/>
                <a:r>
                  <a:rPr lang="en-US" dirty="0" smtClean="0"/>
                  <a:t>When </a:t>
                </a:r>
                <a:r>
                  <a:rPr lang="en-US" dirty="0"/>
                  <a:t>a government commits itself to a </a:t>
                </a:r>
                <a:r>
                  <a:rPr lang="en-US" dirty="0" smtClean="0"/>
                  <a:t>given exchange </a:t>
                </a:r>
                <a:r>
                  <a:rPr lang="en-US" dirty="0"/>
                  <a:t>regime it is, actually, committing itself to follow a monetary policy that is consistent with </a:t>
                </a:r>
                <a:r>
                  <a:rPr lang="en-US" dirty="0" smtClean="0"/>
                  <a:t>it.</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968" r="-87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22</a:t>
            </a:fld>
            <a:endParaRPr lang="pt-BR"/>
          </a:p>
        </p:txBody>
      </p:sp>
      <p:sp>
        <p:nvSpPr>
          <p:cNvPr id="4" name="Titre 3"/>
          <p:cNvSpPr>
            <a:spLocks noGrp="1"/>
          </p:cNvSpPr>
          <p:nvPr>
            <p:ph type="title"/>
          </p:nvPr>
        </p:nvSpPr>
        <p:spPr/>
        <p:txBody>
          <a:bodyPr/>
          <a:lstStyle/>
          <a:p>
            <a:r>
              <a:rPr lang="en-US" dirty="0"/>
              <a:t>Exchange Rate: </a:t>
            </a:r>
            <a:r>
              <a:rPr lang="en-US" dirty="0" smtClean="0"/>
              <a:t>Solution</a:t>
            </a:r>
            <a:endParaRPr lang="en-US" dirty="0"/>
          </a:p>
        </p:txBody>
      </p:sp>
    </p:spTree>
    <p:extLst>
      <p:ext uri="{BB962C8B-B14F-4D97-AF65-F5344CB8AC3E}">
        <p14:creationId xmlns:p14="http://schemas.microsoft.com/office/powerpoint/2010/main" val="1494687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First example: a </a:t>
                </a:r>
                <a:r>
                  <a:rPr lang="en-US" dirty="0"/>
                  <a:t>constant value for the </a:t>
                </a:r>
                <a:r>
                  <a:rPr lang="en-US" dirty="0" smtClean="0"/>
                  <a:t>fundamentals:</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𝑡</m:t>
                          </m:r>
                        </m:e>
                      </m:d>
                      <m:r>
                        <a:rPr lang="en-US" i="1">
                          <a:latin typeface="Cambria Math"/>
                        </a:rPr>
                        <m:t>=</m:t>
                      </m:r>
                      <m:acc>
                        <m:accPr>
                          <m:chr m:val="̅"/>
                          <m:ctrlPr>
                            <a:rPr lang="en-US" i="1">
                              <a:latin typeface="Cambria Math" panose="02040503050406030204" pitchFamily="18" charset="0"/>
                            </a:rPr>
                          </m:ctrlPr>
                        </m:accPr>
                        <m:e>
                          <m:r>
                            <a:rPr lang="en-US" i="1">
                              <a:latin typeface="Cambria Math"/>
                            </a:rPr>
                            <m:t>𝑓</m:t>
                          </m:r>
                        </m:e>
                      </m:acc>
                      <m:r>
                        <a:rPr lang="en-US" i="1">
                          <a:latin typeface="Cambria Math"/>
                        </a:rPr>
                        <m:t>    ∀</m:t>
                      </m:r>
                      <m:r>
                        <a:rPr lang="en-US" i="1">
                          <a:latin typeface="Cambria Math"/>
                        </a:rPr>
                        <m:t>𝑡</m:t>
                      </m:r>
                      <m:r>
                        <a:rPr lang="en-US" i="1">
                          <a:latin typeface="Cambria Math"/>
                        </a:rPr>
                        <m:t>≥</m:t>
                      </m:r>
                      <m:sSub>
                        <m:sSubPr>
                          <m:ctrlPr>
                            <a:rPr lang="en-US" i="1">
                              <a:latin typeface="Cambria Math" panose="02040503050406030204" pitchFamily="18" charset="0"/>
                            </a:rPr>
                          </m:ctrlPr>
                        </m:sSubPr>
                        <m:e>
                          <m:r>
                            <a:rPr lang="en-US" i="1">
                              <a:latin typeface="Cambria Math"/>
                            </a:rPr>
                            <m:t>𝑡</m:t>
                          </m:r>
                        </m:e>
                        <m:sub>
                          <m:r>
                            <a:rPr lang="en-US" i="1">
                              <a:latin typeface="Cambria Math"/>
                            </a:rPr>
                            <m:t>1</m:t>
                          </m:r>
                        </m:sub>
                      </m:sSub>
                    </m:oMath>
                  </m:oMathPara>
                </a14:m>
                <a:endParaRPr lang="en-US" dirty="0"/>
              </a:p>
              <a:p>
                <a:pPr marL="45720" indent="0">
                  <a:buNone/>
                </a:pPr>
                <a:endParaRPr lang="en-US" dirty="0"/>
              </a:p>
              <a:p>
                <a:r>
                  <a:rPr lang="en-US" dirty="0"/>
                  <a:t> Substituting the fundamentals trajectory in </a:t>
                </a:r>
                <a:r>
                  <a:rPr lang="en-US" dirty="0" smtClean="0"/>
                  <a:t>the exchange rate equation, </a:t>
                </a:r>
                <a:r>
                  <a:rPr lang="en-US" dirty="0"/>
                  <a:t>we have:</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𝑡</m:t>
                          </m:r>
                        </m:e>
                      </m:d>
                      <m:r>
                        <a:rPr lang="en-US" i="1">
                          <a:latin typeface="Cambria Math"/>
                        </a:rPr>
                        <m:t>=</m:t>
                      </m:r>
                      <m:nary>
                        <m:naryPr>
                          <m:limLoc m:val="subSup"/>
                          <m:ctrlPr>
                            <a:rPr lang="en-US" i="1">
                              <a:latin typeface="Cambria Math" panose="02040503050406030204" pitchFamily="18" charset="0"/>
                            </a:rPr>
                          </m:ctrlPr>
                        </m:naryPr>
                        <m:sub>
                          <m:r>
                            <a:rPr lang="en-US" i="1">
                              <a:latin typeface="Cambria Math"/>
                            </a:rPr>
                            <m:t>𝑡</m:t>
                          </m:r>
                        </m:sub>
                        <m:sup>
                          <m:r>
                            <a:rPr lang="en-US" i="1">
                              <a:latin typeface="Cambria Math"/>
                            </a:rPr>
                            <m:t>∞</m:t>
                          </m:r>
                        </m:sup>
                        <m:e>
                          <m:f>
                            <m:fPr>
                              <m:ctrlPr>
                                <a:rPr lang="en-US" i="1">
                                  <a:latin typeface="Cambria Math" panose="02040503050406030204" pitchFamily="18" charset="0"/>
                                </a:rPr>
                              </m:ctrlPr>
                            </m:fPr>
                            <m:num>
                              <m:bar>
                                <m:barPr>
                                  <m:pos m:val="top"/>
                                  <m:ctrlPr>
                                    <a:rPr lang="en-US" i="1">
                                      <a:latin typeface="Cambria Math" panose="02040503050406030204" pitchFamily="18" charset="0"/>
                                    </a:rPr>
                                  </m:ctrlPr>
                                </m:barPr>
                                <m:e>
                                  <m:r>
                                    <a:rPr lang="en-US" i="1">
                                      <a:latin typeface="Cambria Math"/>
                                    </a:rPr>
                                    <m:t>𝑓</m:t>
                                  </m:r>
                                </m:e>
                              </m:bar>
                            </m:num>
                            <m:den>
                              <m:r>
                                <a:rPr lang="en-US" i="1">
                                  <a:latin typeface="Cambria Math"/>
                                </a:rPr>
                                <m:t>𝜂</m:t>
                              </m:r>
                            </m:den>
                          </m:f>
                        </m:e>
                      </m:nary>
                      <m:r>
                        <a:rPr lang="en-US" i="1">
                          <a:latin typeface="Cambria Math"/>
                        </a:rPr>
                        <m:t>𝑒𝑥𝑝</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m:t>
                              </m:r>
                              <m:r>
                                <a:rPr lang="en-US" i="1">
                                  <a:latin typeface="Cambria Math"/>
                                </a:rPr>
                                <m:t>𝜏</m:t>
                              </m:r>
                              <m:r>
                                <a:rPr lang="en-US" i="1">
                                  <a:latin typeface="Cambria Math"/>
                                </a:rPr>
                                <m:t>−</m:t>
                              </m:r>
                              <m:r>
                                <a:rPr lang="en-US" i="1">
                                  <a:latin typeface="Cambria Math"/>
                                </a:rPr>
                                <m:t>𝑡</m:t>
                              </m:r>
                              <m:r>
                                <a:rPr lang="en-US" i="1">
                                  <a:latin typeface="Cambria Math"/>
                                </a:rPr>
                                <m:t>)</m:t>
                              </m:r>
                            </m:num>
                            <m:den>
                              <m:r>
                                <a:rPr lang="en-US" i="1">
                                  <a:latin typeface="Cambria Math"/>
                                </a:rPr>
                                <m:t>𝜂</m:t>
                              </m:r>
                            </m:den>
                          </m:f>
                        </m:e>
                      </m:d>
                      <m:r>
                        <a:rPr lang="en-US" i="1">
                          <a:latin typeface="Cambria Math"/>
                        </a:rPr>
                        <m:t>𝑑</m:t>
                      </m:r>
                      <m:r>
                        <a:rPr lang="en-US" i="1">
                          <a:latin typeface="Cambria Math"/>
                        </a:rPr>
                        <m:t>𝜏</m:t>
                      </m:r>
                    </m:oMath>
                  </m:oMathPara>
                </a14:m>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 </m:t>
                      </m:r>
                      <m:f>
                        <m:fPr>
                          <m:ctrlPr>
                            <a:rPr lang="en-US" i="1">
                              <a:latin typeface="Cambria Math" panose="02040503050406030204" pitchFamily="18" charset="0"/>
                            </a:rPr>
                          </m:ctrlPr>
                        </m:fPr>
                        <m:num>
                          <m:bar>
                            <m:barPr>
                              <m:pos m:val="top"/>
                              <m:ctrlPr>
                                <a:rPr lang="en-US" i="1">
                                  <a:latin typeface="Cambria Math" panose="02040503050406030204" pitchFamily="18" charset="0"/>
                                </a:rPr>
                              </m:ctrlPr>
                            </m:barPr>
                            <m:e>
                              <m:r>
                                <a:rPr lang="en-US" i="1">
                                  <a:latin typeface="Cambria Math"/>
                                </a:rPr>
                                <m:t>𝑓</m:t>
                              </m:r>
                            </m:e>
                          </m:bar>
                        </m:num>
                        <m:den>
                          <m:r>
                            <a:rPr lang="en-US" i="1">
                              <a:latin typeface="Cambria Math"/>
                            </a:rPr>
                            <m:t>𝜂</m:t>
                          </m:r>
                        </m:den>
                      </m:f>
                      <m:nary>
                        <m:naryPr>
                          <m:limLoc m:val="subSup"/>
                          <m:ctrlPr>
                            <a:rPr lang="en-US" i="1">
                              <a:latin typeface="Cambria Math" panose="02040503050406030204" pitchFamily="18" charset="0"/>
                            </a:rPr>
                          </m:ctrlPr>
                        </m:naryPr>
                        <m:sub>
                          <m:r>
                            <a:rPr lang="en-US" i="1">
                              <a:latin typeface="Cambria Math"/>
                            </a:rPr>
                            <m:t>𝑡</m:t>
                          </m:r>
                        </m:sub>
                        <m:sup>
                          <m:r>
                            <a:rPr lang="en-US" i="1">
                              <a:latin typeface="Cambria Math"/>
                            </a:rPr>
                            <m:t>∞</m:t>
                          </m:r>
                        </m:sup>
                        <m:e>
                          <m:func>
                            <m:funcPr>
                              <m:ctrlPr>
                                <a:rPr lang="en-US" i="1">
                                  <a:latin typeface="Cambria Math" panose="02040503050406030204" pitchFamily="18" charset="0"/>
                                </a:rPr>
                              </m:ctrlPr>
                            </m:funcPr>
                            <m:fName>
                              <m:r>
                                <m:rPr>
                                  <m:sty m:val="p"/>
                                </m:rPr>
                                <a:rPr lang="en-US">
                                  <a:latin typeface="Cambria Math"/>
                                </a:rPr>
                                <m:t>exp</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m:t>
                                      </m:r>
                                      <m:r>
                                        <a:rPr lang="en-US" i="1">
                                          <a:latin typeface="Cambria Math"/>
                                        </a:rPr>
                                        <m:t>𝜏</m:t>
                                      </m:r>
                                      <m:r>
                                        <a:rPr lang="en-US" i="1">
                                          <a:latin typeface="Cambria Math"/>
                                        </a:rPr>
                                        <m:t>−</m:t>
                                      </m:r>
                                      <m:r>
                                        <a:rPr lang="en-US" i="1">
                                          <a:latin typeface="Cambria Math"/>
                                        </a:rPr>
                                        <m:t>𝑡</m:t>
                                      </m:r>
                                      <m:r>
                                        <a:rPr lang="en-US" i="1">
                                          <a:latin typeface="Cambria Math"/>
                                        </a:rPr>
                                        <m:t>)</m:t>
                                      </m:r>
                                    </m:num>
                                    <m:den>
                                      <m:r>
                                        <a:rPr lang="en-US" i="1">
                                          <a:latin typeface="Cambria Math"/>
                                        </a:rPr>
                                        <m:t>𝜂</m:t>
                                      </m:r>
                                    </m:den>
                                  </m:f>
                                </m:e>
                              </m:d>
                            </m:e>
                          </m:func>
                          <m:r>
                            <a:rPr lang="en-US" i="1">
                              <a:latin typeface="Cambria Math"/>
                            </a:rPr>
                            <m:t>𝑑</m:t>
                          </m:r>
                          <m:r>
                            <a:rPr lang="en-US" i="1">
                              <a:latin typeface="Cambria Math"/>
                            </a:rPr>
                            <m:t>𝜏</m:t>
                          </m:r>
                        </m:e>
                      </m:nary>
                    </m:oMath>
                  </m:oMathPara>
                </a14:m>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 −</m:t>
                      </m:r>
                      <m:bar>
                        <m:barPr>
                          <m:pos m:val="top"/>
                          <m:ctrlPr>
                            <a:rPr lang="en-US" i="1">
                              <a:latin typeface="Cambria Math" panose="02040503050406030204" pitchFamily="18" charset="0"/>
                            </a:rPr>
                          </m:ctrlPr>
                        </m:barPr>
                        <m:e>
                          <m:r>
                            <a:rPr lang="en-US" i="1">
                              <a:latin typeface="Cambria Math"/>
                            </a:rPr>
                            <m:t>𝑓</m:t>
                          </m:r>
                        </m:e>
                      </m:bar>
                      <m:r>
                        <a:rPr lang="en-US" i="1">
                          <a:latin typeface="Cambria Math"/>
                        </a:rPr>
                        <m:t>𝑒𝑥𝑝</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m:t>
                              </m:r>
                              <m:r>
                                <a:rPr lang="en-US" i="1">
                                  <a:latin typeface="Cambria Math"/>
                                </a:rPr>
                                <m:t>𝜏</m:t>
                              </m:r>
                              <m:r>
                                <a:rPr lang="en-US" i="1">
                                  <a:latin typeface="Cambria Math"/>
                                </a:rPr>
                                <m:t>−</m:t>
                              </m:r>
                              <m:r>
                                <a:rPr lang="en-US" i="1">
                                  <a:latin typeface="Cambria Math"/>
                                </a:rPr>
                                <m:t>𝑡</m:t>
                              </m:r>
                              <m:r>
                                <a:rPr lang="en-US" i="1">
                                  <a:latin typeface="Cambria Math"/>
                                </a:rPr>
                                <m:t>)</m:t>
                              </m:r>
                            </m:num>
                            <m:den>
                              <m:r>
                                <a:rPr lang="en-US" i="1">
                                  <a:latin typeface="Cambria Math"/>
                                </a:rPr>
                                <m:t>𝜂</m:t>
                              </m:r>
                            </m:den>
                          </m:f>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a:rPr>
                                  <m:t>∞</m:t>
                                </m:r>
                              </m:e>
                            </m:mr>
                            <m:mr>
                              <m:e>
                                <m:r>
                                  <a:rPr lang="en-US" i="1">
                                    <a:latin typeface="Cambria Math"/>
                                  </a:rPr>
                                  <m:t>𝑡</m:t>
                                </m:r>
                              </m:e>
                            </m:mr>
                          </m:m>
                        </m:e>
                      </m:d>
                    </m:oMath>
                  </m:oMathPara>
                </a14:m>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 </m:t>
                      </m:r>
                      <m:bar>
                        <m:barPr>
                          <m:pos m:val="top"/>
                          <m:ctrlPr>
                            <a:rPr lang="en-US" i="1">
                              <a:latin typeface="Cambria Math" panose="02040503050406030204" pitchFamily="18" charset="0"/>
                            </a:rPr>
                          </m:ctrlPr>
                        </m:barPr>
                        <m:e>
                          <m:r>
                            <a:rPr lang="en-US" i="1">
                              <a:latin typeface="Cambria Math"/>
                            </a:rPr>
                            <m:t>𝑓</m:t>
                          </m:r>
                        </m:e>
                      </m:bar>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2075" b="-83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23</a:t>
            </a:fld>
            <a:endParaRPr lang="pt-BR"/>
          </a:p>
        </p:txBody>
      </p:sp>
      <p:sp>
        <p:nvSpPr>
          <p:cNvPr id="4" name="Titre 3"/>
          <p:cNvSpPr>
            <a:spLocks noGrp="1"/>
          </p:cNvSpPr>
          <p:nvPr>
            <p:ph type="title"/>
          </p:nvPr>
        </p:nvSpPr>
        <p:spPr/>
        <p:txBody>
          <a:bodyPr/>
          <a:lstStyle/>
          <a:p>
            <a:r>
              <a:rPr lang="en-US" dirty="0"/>
              <a:t>Example: Constant Fundamentals</a:t>
            </a:r>
          </a:p>
        </p:txBody>
      </p:sp>
    </p:spTree>
    <p:extLst>
      <p:ext uri="{BB962C8B-B14F-4D97-AF65-F5344CB8AC3E}">
        <p14:creationId xmlns:p14="http://schemas.microsoft.com/office/powerpoint/2010/main" val="3218020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a:t>
                </a:r>
                <a:r>
                  <a:rPr lang="en-US" dirty="0"/>
                  <a:t>exchange rate will </a:t>
                </a:r>
                <a:r>
                  <a:rPr lang="en-US" dirty="0" smtClean="0"/>
                  <a:t>also be </a:t>
                </a:r>
                <a:r>
                  <a:rPr lang="en-US" dirty="0"/>
                  <a:t>constant and equal to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𝑓</m:t>
                        </m:r>
                      </m:e>
                    </m:bar>
                  </m:oMath>
                </a14:m>
                <a:r>
                  <a:rPr lang="en-US" dirty="0"/>
                  <a:t>. </a:t>
                </a:r>
                <a:endParaRPr lang="en-US" dirty="0" smtClean="0"/>
              </a:p>
              <a:p>
                <a:endParaRPr lang="en-US" dirty="0" smtClean="0"/>
              </a:p>
              <a:p>
                <a:r>
                  <a:rPr lang="en-US" dirty="0" smtClean="0"/>
                  <a:t>Intuition: </a:t>
                </a:r>
              </a:p>
              <a:p>
                <a:pPr lvl="1"/>
                <a:r>
                  <a:rPr lang="en-US" dirty="0" smtClean="0"/>
                  <a:t>The </a:t>
                </a:r>
                <a:r>
                  <a:rPr lang="en-US" dirty="0"/>
                  <a:t>exchange rate is equal to </a:t>
                </a:r>
                <a:r>
                  <a:rPr lang="en-US" dirty="0" smtClean="0"/>
                  <a:t>fundamentals plus the </a:t>
                </a:r>
                <a:r>
                  <a:rPr lang="en-US" dirty="0"/>
                  <a:t>expected exchange rate variation</a:t>
                </a:r>
                <a:r>
                  <a:rPr lang="en-US" dirty="0" smtClean="0"/>
                  <a:t>.</a:t>
                </a:r>
              </a:p>
              <a:p>
                <a:pPr lvl="1"/>
                <a:r>
                  <a:rPr lang="en-US" dirty="0" smtClean="0"/>
                  <a:t> </a:t>
                </a:r>
                <a:r>
                  <a:rPr lang="en-US" dirty="0"/>
                  <a:t>If the fundamentals do not change over time and there is no </a:t>
                </a:r>
                <a:r>
                  <a:rPr lang="en-US" dirty="0" smtClean="0"/>
                  <a:t>uncertainty, </a:t>
                </a:r>
                <a:r>
                  <a:rPr lang="en-US" dirty="0"/>
                  <a:t>there is no reason for </a:t>
                </a:r>
                <a:r>
                  <a:rPr lang="en-US" dirty="0" smtClean="0"/>
                  <a:t>expected changes </a:t>
                </a:r>
                <a:r>
                  <a:rPr lang="en-US" dirty="0"/>
                  <a:t>in the exchange </a:t>
                </a:r>
                <a:r>
                  <a:rPr lang="en-US" dirty="0" smtClean="0"/>
                  <a:t>rate. </a:t>
                </a:r>
              </a:p>
              <a:p>
                <a:pPr lvl="1"/>
                <a:r>
                  <a:rPr lang="en-US" dirty="0" smtClean="0"/>
                  <a:t>Therefore</a:t>
                </a:r>
                <a:r>
                  <a:rPr lang="en-US" dirty="0"/>
                  <a:t>, the exchange rate is equal in value to the fundamentals at all times.</a:t>
                </a:r>
              </a:p>
              <a:p>
                <a:endParaRPr lang="en-US" dirty="0" smtClean="0"/>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r="-79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24</a:t>
            </a:fld>
            <a:endParaRPr lang="pt-BR"/>
          </a:p>
        </p:txBody>
      </p:sp>
      <p:sp>
        <p:nvSpPr>
          <p:cNvPr id="4" name="Titre 3"/>
          <p:cNvSpPr>
            <a:spLocks noGrp="1"/>
          </p:cNvSpPr>
          <p:nvPr>
            <p:ph type="title"/>
          </p:nvPr>
        </p:nvSpPr>
        <p:spPr/>
        <p:txBody>
          <a:bodyPr/>
          <a:lstStyle/>
          <a:p>
            <a:r>
              <a:rPr lang="en-US" dirty="0"/>
              <a:t>Example: Constant Fundamentals</a:t>
            </a:r>
          </a:p>
        </p:txBody>
      </p:sp>
    </p:spTree>
    <p:extLst>
      <p:ext uri="{BB962C8B-B14F-4D97-AF65-F5344CB8AC3E}">
        <p14:creationId xmlns:p14="http://schemas.microsoft.com/office/powerpoint/2010/main" val="2179007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smtClean="0"/>
              </a:p>
              <a:p>
                <a:r>
                  <a:rPr lang="en-US" dirty="0" smtClean="0"/>
                  <a:t>In </a:t>
                </a:r>
                <a:r>
                  <a:rPr lang="en-US" dirty="0"/>
                  <a:t>practical terms, </a:t>
                </a:r>
                <a:r>
                  <a:rPr lang="en-US" b="1" dirty="0"/>
                  <a:t>with an announced fixed exchange rate regime, the government commits itself to follow a monetary policy to maintain the fundamentals fixed</a:t>
                </a:r>
                <a:r>
                  <a:rPr lang="en-US" dirty="0"/>
                  <a:t>. </a:t>
                </a:r>
                <a:endParaRPr lang="en-US" dirty="0" smtClean="0"/>
              </a:p>
              <a:p>
                <a:pPr lvl="1"/>
                <a:endParaRPr lang="en-US" dirty="0" smtClean="0"/>
              </a:p>
              <a:p>
                <a:r>
                  <a:rPr lang="en-US" b="1" dirty="0" smtClean="0"/>
                  <a:t>Example</a:t>
                </a:r>
                <a:r>
                  <a:rPr lang="en-US" dirty="0" smtClean="0"/>
                  <a:t>: higher </a:t>
                </a:r>
                <a14:m>
                  <m:oMath xmlns:m="http://schemas.openxmlformats.org/officeDocument/2006/math">
                    <m:sSup>
                      <m:sSupPr>
                        <m:ctrlPr>
                          <a:rPr lang="en-US" i="1">
                            <a:latin typeface="Cambria Math" panose="02040503050406030204" pitchFamily="18" charset="0"/>
                          </a:rPr>
                        </m:ctrlPr>
                      </m:sSupPr>
                      <m:e>
                        <m:r>
                          <a:rPr lang="en-US" i="1">
                            <a:latin typeface="Cambria Math"/>
                          </a:rPr>
                          <m:t>𝑖</m:t>
                        </m:r>
                      </m:e>
                      <m:sup>
                        <m:r>
                          <a:rPr lang="en-US" i="1">
                            <a:latin typeface="Cambria Math"/>
                          </a:rPr>
                          <m:t>∗</m:t>
                        </m:r>
                      </m:sup>
                    </m:sSup>
                    <m:r>
                      <a:rPr lang="en-US" i="1">
                        <a:latin typeface="Cambria Math"/>
                      </a:rPr>
                      <m:t>(</m:t>
                    </m:r>
                    <m:r>
                      <a:rPr lang="en-US" i="1">
                        <a:latin typeface="Cambria Math"/>
                      </a:rPr>
                      <m:t>𝑡</m:t>
                    </m:r>
                    <m:r>
                      <a:rPr lang="en-US" i="1">
                        <a:latin typeface="Cambria Math"/>
                      </a:rPr>
                      <m:t>)</m:t>
                    </m:r>
                  </m:oMath>
                </a14:m>
                <a:r>
                  <a:rPr lang="en-US" dirty="0" smtClean="0"/>
                  <a:t> due to a </a:t>
                </a:r>
                <a:r>
                  <a:rPr lang="en-US" dirty="0" err="1"/>
                  <a:t>contractionist</a:t>
                </a:r>
                <a:r>
                  <a:rPr lang="en-US" dirty="0"/>
                  <a:t> monetary policy </a:t>
                </a:r>
                <a:r>
                  <a:rPr lang="en-US" dirty="0" smtClean="0"/>
                  <a:t>abroad =</a:t>
                </a:r>
                <a:r>
                  <a:rPr lang="en-US" dirty="0"/>
                  <a:t> an increase in the fundamentals</a:t>
                </a:r>
                <a:endParaRPr lang="en-US" dirty="0" smtClean="0"/>
              </a:p>
              <a:p>
                <a:pPr lvl="1"/>
                <a:r>
                  <a:rPr lang="en-US" dirty="0" smtClean="0"/>
                  <a:t>To prevent an </a:t>
                </a:r>
                <a:r>
                  <a:rPr lang="en-US" dirty="0"/>
                  <a:t>exchange rate </a:t>
                </a:r>
                <a:r>
                  <a:rPr lang="en-US" dirty="0" smtClean="0"/>
                  <a:t>depreciation, domestic government </a:t>
                </a:r>
                <a:r>
                  <a:rPr lang="en-US" dirty="0"/>
                  <a:t>should </a:t>
                </a:r>
                <a:r>
                  <a:rPr lang="en-US" dirty="0" smtClean="0"/>
                  <a:t>also reduce </a:t>
                </a:r>
                <a:r>
                  <a:rPr lang="en-US" dirty="0"/>
                  <a:t>the domestic </a:t>
                </a:r>
                <a:r>
                  <a:rPr lang="en-US" dirty="0" smtClean="0"/>
                  <a:t>money supply (selling </a:t>
                </a:r>
                <a:r>
                  <a:rPr lang="en-US" dirty="0"/>
                  <a:t>international </a:t>
                </a:r>
                <a:r>
                  <a:rPr lang="en-US" dirty="0" smtClean="0"/>
                  <a:t>reserves) </a:t>
                </a:r>
                <a:r>
                  <a:rPr lang="en-US" dirty="0"/>
                  <a:t>to maintain the fundamentals fixed. </a:t>
                </a:r>
                <a:endParaRPr lang="en-US" dirty="0" smtClean="0"/>
              </a:p>
              <a:p>
                <a:pPr lvl="1">
                  <a:buFont typeface="Wingdings" panose="05000000000000000000" pitchFamily="2" charset="2"/>
                  <a:buChar char="Ø"/>
                </a:pPr>
                <a:r>
                  <a:rPr lang="en-US" dirty="0" smtClean="0"/>
                  <a:t>Hence, </a:t>
                </a:r>
                <a:r>
                  <a:rPr lang="en-US" b="1" dirty="0"/>
                  <a:t>a monetary contraction in a foreign country should be accompanied by a domestic monetary contraction to maintain the exchange rate fixed</a:t>
                </a:r>
                <a:r>
                  <a:rPr lang="en-US" dirty="0" smtClean="0"/>
                  <a:t>.</a:t>
                </a: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25</a:t>
            </a:fld>
            <a:endParaRPr lang="pt-BR"/>
          </a:p>
        </p:txBody>
      </p:sp>
      <p:sp>
        <p:nvSpPr>
          <p:cNvPr id="4" name="Titre 3"/>
          <p:cNvSpPr>
            <a:spLocks noGrp="1"/>
          </p:cNvSpPr>
          <p:nvPr>
            <p:ph type="title"/>
          </p:nvPr>
        </p:nvSpPr>
        <p:spPr/>
        <p:txBody>
          <a:bodyPr/>
          <a:lstStyle/>
          <a:p>
            <a:r>
              <a:rPr lang="en-US" dirty="0" smtClean="0"/>
              <a:t>Fundamentals and </a:t>
            </a:r>
            <a:br>
              <a:rPr lang="en-US" dirty="0" smtClean="0"/>
            </a:br>
            <a:r>
              <a:rPr lang="en-US" dirty="0" smtClean="0"/>
              <a:t>Fixed Exchange Rate</a:t>
            </a:r>
            <a:endParaRPr lang="en-US" dirty="0"/>
          </a:p>
        </p:txBody>
      </p:sp>
    </p:spTree>
    <p:extLst>
      <p:ext uri="{BB962C8B-B14F-4D97-AF65-F5344CB8AC3E}">
        <p14:creationId xmlns:p14="http://schemas.microsoft.com/office/powerpoint/2010/main" val="779741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There </a:t>
            </a:r>
            <a:r>
              <a:rPr lang="en-US" dirty="0" smtClean="0"/>
              <a:t>may be uncertainty </a:t>
            </a:r>
            <a:r>
              <a:rPr lang="en-US" dirty="0"/>
              <a:t>in relation to the maintenance of the fixed exchange rate regime</a:t>
            </a:r>
            <a:r>
              <a:rPr lang="en-US" dirty="0" smtClean="0"/>
              <a:t>.</a:t>
            </a:r>
            <a:endParaRPr lang="en-US" dirty="0"/>
          </a:p>
          <a:p>
            <a:endParaRPr lang="en-US" dirty="0" smtClean="0"/>
          </a:p>
          <a:p>
            <a:r>
              <a:rPr lang="en-US" dirty="0" smtClean="0"/>
              <a:t>Example: a </a:t>
            </a:r>
            <a:r>
              <a:rPr lang="en-US" dirty="0"/>
              <a:t>country with high unemployment that follows a fixed exchange rate </a:t>
            </a:r>
            <a:r>
              <a:rPr lang="en-US" dirty="0" smtClean="0"/>
              <a:t>regime</a:t>
            </a:r>
          </a:p>
          <a:p>
            <a:pPr lvl="1"/>
            <a:r>
              <a:rPr lang="en-US" dirty="0" smtClean="0"/>
              <a:t>Temptation to abandon </a:t>
            </a:r>
            <a:r>
              <a:rPr lang="en-US" dirty="0"/>
              <a:t>the fixed exchange rate regime in order to use </a:t>
            </a:r>
            <a:r>
              <a:rPr lang="en-US" dirty="0" smtClean="0"/>
              <a:t>monetary </a:t>
            </a:r>
            <a:r>
              <a:rPr lang="en-US" dirty="0"/>
              <a:t>policy to stimulate the </a:t>
            </a:r>
            <a:r>
              <a:rPr lang="en-US" dirty="0" smtClean="0"/>
              <a:t>economy</a:t>
            </a:r>
          </a:p>
          <a:p>
            <a:pPr lvl="1"/>
            <a:r>
              <a:rPr lang="en-US" dirty="0" smtClean="0"/>
              <a:t>A positive probability is attributed to </a:t>
            </a:r>
            <a:r>
              <a:rPr lang="en-US" dirty="0"/>
              <a:t>an increase in the future </a:t>
            </a:r>
            <a:r>
              <a:rPr lang="en-US" dirty="0" smtClean="0"/>
              <a:t>fundamentals =&gt; expectation </a:t>
            </a:r>
            <a:r>
              <a:rPr lang="en-US" dirty="0"/>
              <a:t>of exchange rate depreciation. </a:t>
            </a:r>
            <a:endParaRPr lang="en-US" dirty="0" smtClean="0"/>
          </a:p>
          <a:p>
            <a:pPr lvl="1"/>
            <a:r>
              <a:rPr lang="en-US" dirty="0" smtClean="0"/>
              <a:t>To </a:t>
            </a:r>
            <a:r>
              <a:rPr lang="en-US" dirty="0"/>
              <a:t>maintain a fixed exchange </a:t>
            </a:r>
            <a:r>
              <a:rPr lang="en-US" dirty="0" smtClean="0"/>
              <a:t>rate, </a:t>
            </a:r>
            <a:r>
              <a:rPr lang="en-US" dirty="0"/>
              <a:t>the government must practice an even more restrictive monetary policy. </a:t>
            </a:r>
            <a:endParaRPr lang="en-US" dirty="0" smtClean="0"/>
          </a:p>
          <a:p>
            <a:pPr lvl="1">
              <a:buFont typeface="Wingdings" panose="05000000000000000000" pitchFamily="2" charset="2"/>
              <a:buChar char="Ø"/>
            </a:pPr>
            <a:r>
              <a:rPr lang="en-US" dirty="0" smtClean="0"/>
              <a:t>This </a:t>
            </a:r>
            <a:r>
              <a:rPr lang="en-US" dirty="0"/>
              <a:t>means that the </a:t>
            </a:r>
            <a:r>
              <a:rPr lang="en-US" b="1" dirty="0"/>
              <a:t>cost of maintaining the exchange rate fixed is higher the greater the lack of confidence in relation to the regime</a:t>
            </a:r>
            <a:r>
              <a:rPr lang="en-US" dirty="0" smtClean="0"/>
              <a:t>.</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26</a:t>
            </a:fld>
            <a:endParaRPr lang="pt-BR"/>
          </a:p>
        </p:txBody>
      </p:sp>
      <p:sp>
        <p:nvSpPr>
          <p:cNvPr id="4" name="Titre 3"/>
          <p:cNvSpPr>
            <a:spLocks noGrp="1"/>
          </p:cNvSpPr>
          <p:nvPr>
            <p:ph type="title"/>
          </p:nvPr>
        </p:nvSpPr>
        <p:spPr/>
        <p:txBody>
          <a:bodyPr/>
          <a:lstStyle/>
          <a:p>
            <a:r>
              <a:rPr lang="en-US" dirty="0"/>
              <a:t>Example: Constant Fundamentals</a:t>
            </a:r>
          </a:p>
        </p:txBody>
      </p:sp>
    </p:spTree>
    <p:extLst>
      <p:ext uri="{BB962C8B-B14F-4D97-AF65-F5344CB8AC3E}">
        <p14:creationId xmlns:p14="http://schemas.microsoft.com/office/powerpoint/2010/main" val="3851567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Second example: fundamentals </a:t>
                </a:r>
                <a:r>
                  <a:rPr lang="en-US" dirty="0"/>
                  <a:t>increase at a constant </a:t>
                </a:r>
                <a:r>
                  <a:rPr lang="en-US" dirty="0" smtClean="0"/>
                  <a:t>rate:</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r>
                        <a:rPr lang="en-US" i="1">
                          <a:latin typeface="Cambria Math" panose="02040503050406030204" pitchFamily="18" charset="0"/>
                        </a:rPr>
                        <m:t>𝜃</m:t>
                      </m:r>
                      <m:r>
                        <a:rPr lang="en-US" i="1">
                          <a:latin typeface="Cambria Math" panose="02040503050406030204" pitchFamily="18" charset="0"/>
                        </a:rPr>
                        <m:t>𝑡</m:t>
                      </m:r>
                      <m:r>
                        <a:rPr lang="en-US" i="1">
                          <a:latin typeface="Cambria Math" panose="02040503050406030204" pitchFamily="18" charset="0"/>
                        </a:rPr>
                        <m:t>, ∀ </m:t>
                      </m:r>
                      <m:r>
                        <a:rPr lang="en-US" i="1">
                          <a:latin typeface="Cambria Math" panose="02040503050406030204" pitchFamily="18" charset="0"/>
                        </a:rPr>
                        <m:t>𝑡</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𝑡</m:t>
                          </m:r>
                        </m:e>
                      </m:acc>
                    </m:oMath>
                  </m:oMathPara>
                </a14:m>
                <a:endParaRPr lang="en-US" dirty="0"/>
              </a:p>
              <a:p>
                <a:pPr marL="45720" indent="0">
                  <a:buNone/>
                </a:pPr>
                <a:r>
                  <a:rPr lang="en-US" dirty="0"/>
                  <a:t> </a:t>
                </a:r>
              </a:p>
              <a:p>
                <a:pPr lvl="1"/>
                <a14:m>
                  <m:oMath xmlns:m="http://schemas.openxmlformats.org/officeDocument/2006/math">
                    <m:r>
                      <a:rPr lang="en-US" i="1">
                        <a:latin typeface="Cambria Math" panose="02040503050406030204" pitchFamily="18" charset="0"/>
                      </a:rPr>
                      <m:t>𝜃</m:t>
                    </m:r>
                  </m:oMath>
                </a14:m>
                <a:r>
                  <a:rPr lang="en-US" dirty="0" smtClean="0"/>
                  <a:t>:</a:t>
                </a:r>
                <a:r>
                  <a:rPr lang="en-US" dirty="0"/>
                  <a:t> </a:t>
                </a:r>
                <a:r>
                  <a:rPr lang="en-US" dirty="0" smtClean="0"/>
                  <a:t>a </a:t>
                </a:r>
                <a:r>
                  <a:rPr lang="en-US" dirty="0"/>
                  <a:t>positive constant. </a:t>
                </a:r>
                <a:endParaRPr lang="en-US" dirty="0" smtClean="0"/>
              </a:p>
              <a:p>
                <a:endParaRPr lang="en-US" dirty="0" smtClean="0"/>
              </a:p>
              <a:p>
                <a:r>
                  <a:rPr lang="en-US" dirty="0" smtClean="0"/>
                  <a:t>This situation may represent an </a:t>
                </a:r>
                <a:r>
                  <a:rPr lang="en-US" dirty="0"/>
                  <a:t>economy with an inflation rate equal </a:t>
                </a:r>
                <a:r>
                  <a:rPr lang="en-US" dirty="0" smtClean="0"/>
                  <a:t>to </a:t>
                </a:r>
                <a14:m>
                  <m:oMath xmlns:m="http://schemas.openxmlformats.org/officeDocument/2006/math">
                    <m:r>
                      <a:rPr lang="en-US" i="1">
                        <a:latin typeface="Cambria Math"/>
                      </a:rPr>
                      <m:t>𝜃</m:t>
                    </m:r>
                  </m:oMath>
                </a14:m>
                <a:r>
                  <a:rPr lang="en-US" dirty="0" smtClean="0"/>
                  <a:t> </a:t>
                </a:r>
                <a:r>
                  <a:rPr lang="en-US" dirty="0"/>
                  <a:t>fed by monetary expansion at the same rate. </a:t>
                </a:r>
                <a:endParaRPr lang="en-US" dirty="0" smtClean="0"/>
              </a:p>
              <a:p>
                <a:endParaRPr lang="en-US" dirty="0" smtClean="0"/>
              </a:p>
              <a:p>
                <a:r>
                  <a:rPr lang="en-US" dirty="0" smtClean="0"/>
                  <a:t>Substituting </a:t>
                </a:r>
                <a:r>
                  <a:rPr lang="en-US" dirty="0"/>
                  <a:t>the fundamentals path in </a:t>
                </a:r>
                <a:r>
                  <a:rPr lang="en-US" dirty="0" smtClean="0"/>
                  <a:t>the exchange rate equation:</a:t>
                </a:r>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nary>
                        <m:naryPr>
                          <m:limLoc m:val="subSup"/>
                          <m:ctrlPr>
                            <a:rPr lang="en-US" i="1">
                              <a:latin typeface="Cambria Math" panose="02040503050406030204" pitchFamily="18" charset="0"/>
                            </a:rPr>
                          </m:ctrlPr>
                        </m:naryPr>
                        <m:sub>
                          <m:r>
                            <a:rPr lang="en-US" i="1">
                              <a:latin typeface="Cambria Math" panose="02040503050406030204" pitchFamily="18" charset="0"/>
                            </a:rPr>
                            <m:t>𝑡</m:t>
                          </m:r>
                        </m:sub>
                        <m:sup>
                          <m:r>
                            <a:rPr lang="en-US" i="1">
                              <a:latin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𝜃𝜏</m:t>
                              </m:r>
                            </m:num>
                            <m:den>
                              <m:r>
                                <a:rPr lang="en-US" i="1">
                                  <a:latin typeface="Cambria Math" panose="02040503050406030204" pitchFamily="18" charset="0"/>
                                </a:rPr>
                                <m:t>𝜂</m:t>
                              </m:r>
                            </m:den>
                          </m:f>
                          <m:r>
                            <a:rPr lang="en-US" i="1">
                              <a:latin typeface="Cambria Math" panose="02040503050406030204" pitchFamily="18" charset="0"/>
                            </a:rPr>
                            <m:t>𝑒𝑥𝑝</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𝜏</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num>
                                <m:den>
                                  <m:r>
                                    <a:rPr lang="en-US" i="1">
                                      <a:latin typeface="Cambria Math" panose="02040503050406030204" pitchFamily="18" charset="0"/>
                                    </a:rPr>
                                    <m:t>𝜂</m:t>
                                  </m:r>
                                </m:den>
                              </m:f>
                            </m:e>
                          </m:d>
                          <m:r>
                            <a:rPr lang="en-US" i="1">
                              <a:latin typeface="Cambria Math" panose="02040503050406030204" pitchFamily="18" charset="0"/>
                            </a:rPr>
                            <m:t>𝑑</m:t>
                          </m:r>
                          <m:r>
                            <a:rPr lang="en-US" i="1">
                              <a:latin typeface="Cambria Math" panose="02040503050406030204" pitchFamily="18" charset="0"/>
                            </a:rPr>
                            <m:t>𝜏</m:t>
                          </m:r>
                        </m:e>
                      </m:nary>
                    </m:oMath>
                  </m:oMathPara>
                </a14:m>
                <a:endParaRPr lang="en-US" dirty="0" smtClean="0"/>
              </a:p>
              <a:p>
                <a:pPr marL="45720" indent="0">
                  <a:buNone/>
                </a:pPr>
                <a:endParaRPr lang="en-US" dirty="0" smtClean="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𝜃𝜂</m:t>
                      </m:r>
                    </m:oMath>
                  </m:oMathPara>
                </a14:m>
                <a:endParaRPr lang="en-US" dirty="0"/>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27</a:t>
            </a:fld>
            <a:endParaRPr lang="pt-BR"/>
          </a:p>
        </p:txBody>
      </p:sp>
      <p:sp>
        <p:nvSpPr>
          <p:cNvPr id="4" name="Titre 3"/>
          <p:cNvSpPr>
            <a:spLocks noGrp="1"/>
          </p:cNvSpPr>
          <p:nvPr>
            <p:ph type="title"/>
          </p:nvPr>
        </p:nvSpPr>
        <p:spPr/>
        <p:txBody>
          <a:bodyPr/>
          <a:lstStyle/>
          <a:p>
            <a:r>
              <a:rPr lang="en-US" dirty="0"/>
              <a:t>Example: Fundamentals Increasing at a Constant Rate</a:t>
            </a:r>
          </a:p>
        </p:txBody>
      </p:sp>
    </p:spTree>
    <p:extLst>
      <p:ext uri="{BB962C8B-B14F-4D97-AF65-F5344CB8AC3E}">
        <p14:creationId xmlns:p14="http://schemas.microsoft.com/office/powerpoint/2010/main" val="3455074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Intuition: </a:t>
                </a:r>
              </a:p>
              <a:p>
                <a:pPr lvl="1"/>
                <a:r>
                  <a:rPr lang="en-US" dirty="0" smtClean="0"/>
                  <a:t>The </a:t>
                </a:r>
                <a:r>
                  <a:rPr lang="en-US" dirty="0"/>
                  <a:t>differential equation states that the exchange is equal to the fundamentals, in this case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r>
                      <a:rPr lang="en-US" i="1">
                        <a:latin typeface="Cambria Math" panose="02040503050406030204" pitchFamily="18" charset="0"/>
                      </a:rPr>
                      <m:t>𝜃</m:t>
                    </m:r>
                    <m:r>
                      <a:rPr lang="en-US" i="1">
                        <a:latin typeface="Cambria Math" panose="02040503050406030204" pitchFamily="18" charset="0"/>
                      </a:rPr>
                      <m:t>𝑡</m:t>
                    </m:r>
                  </m:oMath>
                </a14:m>
                <a:r>
                  <a:rPr lang="en-US" dirty="0"/>
                  <a:t>, plus the expected exchange rate depreciation, which here is </a:t>
                </a:r>
                <a14:m>
                  <m:oMath xmlns:m="http://schemas.openxmlformats.org/officeDocument/2006/math">
                    <m:r>
                      <a:rPr lang="en-US" i="1">
                        <a:latin typeface="Cambria Math" panose="02040503050406030204" pitchFamily="18" charset="0"/>
                      </a:rPr>
                      <m:t>𝜃</m:t>
                    </m:r>
                  </m:oMath>
                </a14:m>
                <a:r>
                  <a:rPr lang="en-US" dirty="0"/>
                  <a:t>, multiplied by </a:t>
                </a:r>
                <a14:m>
                  <m:oMath xmlns:m="http://schemas.openxmlformats.org/officeDocument/2006/math">
                    <m:r>
                      <a:rPr lang="en-US" i="1">
                        <a:latin typeface="Cambria Math" panose="02040503050406030204" pitchFamily="18" charset="0"/>
                      </a:rPr>
                      <m:t>𝜂</m:t>
                    </m:r>
                  </m:oMath>
                </a14:m>
                <a:r>
                  <a:rPr lang="en-US" dirty="0"/>
                  <a:t>. </a:t>
                </a:r>
                <a:endParaRPr lang="en-US" dirty="0" smtClean="0"/>
              </a:p>
              <a:p>
                <a:pPr lvl="1"/>
                <a:r>
                  <a:rPr lang="en-US" dirty="0" smtClean="0"/>
                  <a:t>Therefore</a:t>
                </a:r>
                <a:r>
                  <a:rPr lang="en-US" dirty="0"/>
                  <a:t>, the rate of </a:t>
                </a:r>
                <a:r>
                  <a:rPr lang="en-US" dirty="0" smtClean="0"/>
                  <a:t>exchange </a:t>
                </a:r>
                <a:r>
                  <a:rPr lang="en-US" dirty="0"/>
                  <a:t>rate </a:t>
                </a:r>
                <a:r>
                  <a:rPr lang="en-US" dirty="0" smtClean="0"/>
                  <a:t>change is </a:t>
                </a:r>
                <a:r>
                  <a:rPr lang="en-US" dirty="0"/>
                  <a:t>identical to that of the fundamentals, with a difference in level that corresponds to the constant expected exchange rate depreciation, as seen in Figure </a:t>
                </a:r>
                <a:r>
                  <a:rPr lang="en-US" dirty="0" smtClean="0"/>
                  <a:t>6.1.</a:t>
                </a:r>
              </a:p>
              <a:p>
                <a:endParaRPr lang="en-US" dirty="0" smtClean="0"/>
              </a:p>
              <a:p>
                <a:r>
                  <a:rPr lang="en-US" dirty="0" smtClean="0"/>
                  <a:t>T</a:t>
                </a:r>
                <a:r>
                  <a:rPr lang="en-US" b="1" dirty="0" smtClean="0"/>
                  <a:t>he </a:t>
                </a:r>
                <a:r>
                  <a:rPr lang="en-US" b="1" dirty="0"/>
                  <a:t>exchange rate value depends only on the present and future values of the </a:t>
                </a:r>
                <a:r>
                  <a:rPr lang="en-US" b="1" dirty="0" smtClean="0"/>
                  <a:t>fundamentals. </a:t>
                </a:r>
              </a:p>
              <a:p>
                <a:pPr lvl="1"/>
                <a:r>
                  <a:rPr lang="en-US" b="1" dirty="0" smtClean="0"/>
                  <a:t>The past trajectories of fundamental of exchange rates does </a:t>
                </a:r>
                <a:r>
                  <a:rPr lang="en-US" b="1" dirty="0"/>
                  <a:t>not affect the current exchange rate value</a:t>
                </a:r>
                <a:r>
                  <a:rPr lang="en-US" dirty="0"/>
                  <a:t>.</a:t>
                </a:r>
              </a:p>
              <a:p>
                <a:endParaRPr lang="en-US" dirty="0"/>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r="-72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28</a:t>
            </a:fld>
            <a:endParaRPr lang="pt-BR"/>
          </a:p>
        </p:txBody>
      </p:sp>
      <p:sp>
        <p:nvSpPr>
          <p:cNvPr id="4" name="Titre 3"/>
          <p:cNvSpPr>
            <a:spLocks noGrp="1"/>
          </p:cNvSpPr>
          <p:nvPr>
            <p:ph type="title"/>
          </p:nvPr>
        </p:nvSpPr>
        <p:spPr/>
        <p:txBody>
          <a:bodyPr/>
          <a:lstStyle/>
          <a:p>
            <a:r>
              <a:rPr lang="en-US" dirty="0" smtClean="0"/>
              <a:t>Increasing Fundamentals: Intuition</a:t>
            </a:r>
            <a:endParaRPr lang="en-US" dirty="0"/>
          </a:p>
        </p:txBody>
      </p:sp>
    </p:spTree>
    <p:extLst>
      <p:ext uri="{BB962C8B-B14F-4D97-AF65-F5344CB8AC3E}">
        <p14:creationId xmlns:p14="http://schemas.microsoft.com/office/powerpoint/2010/main" val="162984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1614161" y="1902420"/>
            <a:ext cx="5941077" cy="4406900"/>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29</a:t>
            </a:fld>
            <a:endParaRPr lang="pt-BR"/>
          </a:p>
        </p:txBody>
      </p:sp>
      <p:sp>
        <p:nvSpPr>
          <p:cNvPr id="4" name="Titre 3"/>
          <p:cNvSpPr>
            <a:spLocks noGrp="1"/>
          </p:cNvSpPr>
          <p:nvPr>
            <p:ph type="title"/>
          </p:nvPr>
        </p:nvSpPr>
        <p:spPr/>
        <p:txBody>
          <a:bodyPr/>
          <a:lstStyle/>
          <a:p>
            <a:r>
              <a:rPr lang="fr-FR" dirty="0" smtClean="0"/>
              <a:t>Exchange rate and </a:t>
            </a:r>
            <a:br>
              <a:rPr lang="fr-FR" dirty="0" smtClean="0"/>
            </a:br>
            <a:r>
              <a:rPr lang="fr-FR" dirty="0" smtClean="0"/>
              <a:t>Fundamentals </a:t>
            </a:r>
            <a:r>
              <a:rPr lang="fr-FR" dirty="0" err="1" smtClean="0"/>
              <a:t>Paths</a:t>
            </a:r>
            <a:endParaRPr lang="en-US" dirty="0"/>
          </a:p>
        </p:txBody>
      </p:sp>
    </p:spTree>
    <p:extLst>
      <p:ext uri="{BB962C8B-B14F-4D97-AF65-F5344CB8AC3E}">
        <p14:creationId xmlns:p14="http://schemas.microsoft.com/office/powerpoint/2010/main" val="3090694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normAutofit/>
          </a:bodyPr>
          <a:lstStyle/>
          <a:p>
            <a:r>
              <a:rPr lang="en-US" dirty="0" smtClean="0"/>
              <a:t>Long-run</a:t>
            </a:r>
            <a:r>
              <a:rPr lang="fr-FR" dirty="0" smtClean="0"/>
              <a:t>:</a:t>
            </a:r>
            <a:r>
              <a:rPr lang="en-US" dirty="0" smtClean="0"/>
              <a:t> </a:t>
            </a:r>
            <a:r>
              <a:rPr lang="en-US" dirty="0"/>
              <a:t>a period defined as that which allows the complete adjustment of goods prices to economic shocks. </a:t>
            </a:r>
            <a:endParaRPr lang="en-US" dirty="0" smtClean="0"/>
          </a:p>
          <a:p>
            <a:pPr lvl="1"/>
            <a:r>
              <a:rPr lang="en-US" dirty="0" smtClean="0"/>
              <a:t>the </a:t>
            </a:r>
            <a:r>
              <a:rPr lang="en-US" dirty="0"/>
              <a:t>prices of goods are completely flexible. </a:t>
            </a:r>
            <a:endParaRPr lang="en-US" dirty="0" smtClean="0"/>
          </a:p>
          <a:p>
            <a:endParaRPr lang="en-US" dirty="0" smtClean="0"/>
          </a:p>
          <a:p>
            <a:r>
              <a:rPr lang="en-US" dirty="0" smtClean="0"/>
              <a:t>Main </a:t>
            </a:r>
            <a:r>
              <a:rPr lang="en-US" dirty="0"/>
              <a:t>consequence of price </a:t>
            </a:r>
            <a:r>
              <a:rPr lang="en-US" dirty="0" smtClean="0"/>
              <a:t>flexibility: the </a:t>
            </a:r>
            <a:r>
              <a:rPr lang="en-US" dirty="0"/>
              <a:t>current account is always at its optimum </a:t>
            </a:r>
            <a:r>
              <a:rPr lang="en-US" dirty="0" smtClean="0"/>
              <a:t>level, with the real exchange rate at its equilibrium level</a:t>
            </a:r>
            <a:endParaRPr lang="en-US" dirty="0"/>
          </a:p>
          <a:p>
            <a:endParaRPr lang="en-US" b="1" dirty="0" smtClean="0"/>
          </a:p>
          <a:p>
            <a:r>
              <a:rPr lang="en-US" b="1" dirty="0" smtClean="0"/>
              <a:t>The </a:t>
            </a:r>
            <a:r>
              <a:rPr lang="en-US" b="1" dirty="0"/>
              <a:t>focus of this model is the money market and the analysis of the impact of monetary shocks</a:t>
            </a:r>
            <a:r>
              <a:rPr lang="en-US" dirty="0" smtClean="0"/>
              <a:t>.</a:t>
            </a:r>
            <a:r>
              <a:rPr lang="en-US" dirty="0"/>
              <a:t> </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a:t>
            </a:fld>
            <a:endParaRPr lang="pt-BR"/>
          </a:p>
        </p:txBody>
      </p:sp>
      <p:sp>
        <p:nvSpPr>
          <p:cNvPr id="5" name="Titre 4"/>
          <p:cNvSpPr>
            <a:spLocks noGrp="1"/>
          </p:cNvSpPr>
          <p:nvPr>
            <p:ph type="title"/>
          </p:nvPr>
        </p:nvSpPr>
        <p:spPr/>
        <p:txBody>
          <a:bodyPr/>
          <a:lstStyle/>
          <a:p>
            <a:r>
              <a:rPr lang="fr-FR" dirty="0" smtClean="0"/>
              <a:t>Introduction</a:t>
            </a:r>
            <a:endParaRPr lang="en-US" dirty="0"/>
          </a:p>
        </p:txBody>
      </p:sp>
    </p:spTree>
    <p:extLst>
      <p:ext uri="{BB962C8B-B14F-4D97-AF65-F5344CB8AC3E}">
        <p14:creationId xmlns:p14="http://schemas.microsoft.com/office/powerpoint/2010/main" val="2103496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To help for </a:t>
                </a:r>
                <a:r>
                  <a:rPr lang="en-US" dirty="0"/>
                  <a:t>the next example </a:t>
                </a:r>
                <a:r>
                  <a:rPr lang="en-US" dirty="0" smtClean="0"/>
                  <a:t>that will </a:t>
                </a:r>
                <a:r>
                  <a:rPr lang="en-US" dirty="0"/>
                  <a:t>be more </a:t>
                </a:r>
                <a:r>
                  <a:rPr lang="en-US" dirty="0" smtClean="0"/>
                  <a:t>complex, let us find </a:t>
                </a:r>
                <a:r>
                  <a:rPr lang="en-US" dirty="0"/>
                  <a:t>the exchange rate path </a:t>
                </a:r>
                <a:r>
                  <a:rPr lang="en-US" dirty="0" smtClean="0"/>
                  <a:t>in </a:t>
                </a:r>
                <a:r>
                  <a:rPr lang="fr-FR" dirty="0" smtClean="0"/>
                  <a:t>an alternative </a:t>
                </a:r>
                <a:r>
                  <a:rPr lang="fr-FR" dirty="0" err="1" smtClean="0"/>
                  <a:t>fashion</a:t>
                </a:r>
                <a:r>
                  <a:rPr lang="fr-FR" dirty="0" smtClean="0"/>
                  <a:t>.</a:t>
                </a:r>
                <a:endParaRPr lang="en-US" dirty="0"/>
              </a:p>
              <a:p>
                <a:endParaRPr lang="en-US" dirty="0" smtClean="0"/>
              </a:p>
              <a:p>
                <a:r>
                  <a:rPr lang="en-US" dirty="0" smtClean="0"/>
                  <a:t>Equation </a:t>
                </a:r>
                <a14:m>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𝑓</m:t>
                    </m:r>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𝜂</m:t>
                    </m:r>
                    <m:r>
                      <a:rPr lang="en-US" i="1">
                        <a:latin typeface="Cambria Math"/>
                      </a:rPr>
                      <m:t>𝐸</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𝑑𝑠</m:t>
                            </m:r>
                            <m:r>
                              <a:rPr lang="en-US" i="1">
                                <a:latin typeface="Cambria Math"/>
                              </a:rPr>
                              <m:t>(</m:t>
                            </m:r>
                            <m:r>
                              <a:rPr lang="en-US" i="1">
                                <a:latin typeface="Cambria Math"/>
                              </a:rPr>
                              <m:t>𝑡</m:t>
                            </m:r>
                            <m:r>
                              <a:rPr lang="en-US" i="1">
                                <a:latin typeface="Cambria Math"/>
                              </a:rPr>
                              <m:t>)</m:t>
                            </m:r>
                          </m:num>
                          <m:den>
                            <m:r>
                              <a:rPr lang="en-US" i="1">
                                <a:latin typeface="Cambria Math"/>
                              </a:rPr>
                              <m:t>𝑑𝑡</m:t>
                            </m:r>
                          </m:den>
                        </m:f>
                      </m:e>
                    </m:d>
                  </m:oMath>
                </a14:m>
                <a:r>
                  <a:rPr lang="en-US" dirty="0" smtClean="0"/>
                  <a:t> establishes </a:t>
                </a:r>
                <a:r>
                  <a:rPr lang="en-US" dirty="0"/>
                  <a:t>fundamentals as an injective function of </a:t>
                </a:r>
                <a:r>
                  <a:rPr lang="en-US" dirty="0" smtClean="0"/>
                  <a:t>time </a:t>
                </a:r>
              </a:p>
              <a:p>
                <a:pPr lvl="1"/>
                <a:r>
                  <a:rPr lang="en-US" dirty="0" smtClean="0"/>
                  <a:t>each </a:t>
                </a:r>
                <a14:m>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𝑡</m:t>
                        </m:r>
                      </m:e>
                    </m:d>
                  </m:oMath>
                </a14:m>
                <a:r>
                  <a:rPr lang="en-US" dirty="0" smtClean="0"/>
                  <a:t> value </a:t>
                </a:r>
                <a:r>
                  <a:rPr lang="en-US" dirty="0"/>
                  <a:t>corresponds to a unique moment in time </a:t>
                </a:r>
                <a:r>
                  <a:rPr lang="en-US" i="1" dirty="0"/>
                  <a:t>t</a:t>
                </a:r>
                <a:r>
                  <a:rPr lang="en-US" dirty="0"/>
                  <a:t>. </a:t>
                </a:r>
                <a:endParaRPr lang="en-US" dirty="0" smtClean="0"/>
              </a:p>
              <a:p>
                <a:endParaRPr lang="en-US" dirty="0" smtClean="0"/>
              </a:p>
              <a:p>
                <a:r>
                  <a:rPr lang="en-US" dirty="0" smtClean="0"/>
                  <a:t>We </a:t>
                </a:r>
                <a:r>
                  <a:rPr lang="en-US" dirty="0"/>
                  <a:t>can </a:t>
                </a:r>
                <a:r>
                  <a:rPr lang="en-US" dirty="0" smtClean="0"/>
                  <a:t>then make </a:t>
                </a:r>
                <a:r>
                  <a:rPr lang="en-US" dirty="0"/>
                  <a:t>a change of variable </a:t>
                </a:r>
                <a:r>
                  <a:rPr lang="en-US" dirty="0" smtClean="0"/>
                  <a:t>and </a:t>
                </a:r>
                <a:r>
                  <a:rPr lang="en-US" dirty="0"/>
                  <a:t>write the exchange rate as a function of the </a:t>
                </a:r>
                <a:r>
                  <a:rPr lang="en-US" dirty="0" smtClean="0"/>
                  <a:t>fundamentals (which</a:t>
                </a:r>
                <a:r>
                  <a:rPr lang="en-US" dirty="0"/>
                  <a:t>, in turn, are a function of </a:t>
                </a:r>
                <a:r>
                  <a:rPr lang="en-US" dirty="0" smtClean="0"/>
                  <a:t>time). </a:t>
                </a:r>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58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30</a:t>
            </a:fld>
            <a:endParaRPr lang="pt-BR"/>
          </a:p>
        </p:txBody>
      </p:sp>
      <p:sp>
        <p:nvSpPr>
          <p:cNvPr id="4" name="Titre 3"/>
          <p:cNvSpPr>
            <a:spLocks noGrp="1"/>
          </p:cNvSpPr>
          <p:nvPr>
            <p:ph type="title"/>
          </p:nvPr>
        </p:nvSpPr>
        <p:spPr/>
        <p:txBody>
          <a:bodyPr/>
          <a:lstStyle/>
          <a:p>
            <a:r>
              <a:rPr lang="fr-FR" dirty="0" err="1" smtClean="0"/>
              <a:t>Another</a:t>
            </a:r>
            <a:r>
              <a:rPr lang="fr-FR" dirty="0" smtClean="0"/>
              <a:t> </a:t>
            </a:r>
            <a:r>
              <a:rPr lang="fr-FR" dirty="0" err="1" smtClean="0"/>
              <a:t>way</a:t>
            </a:r>
            <a:r>
              <a:rPr lang="fr-FR" dirty="0" smtClean="0"/>
              <a:t> to </a:t>
            </a:r>
            <a:r>
              <a:rPr lang="fr-FR" dirty="0" err="1" smtClean="0"/>
              <a:t>solve</a:t>
            </a:r>
            <a:r>
              <a:rPr lang="fr-FR" dirty="0" smtClean="0"/>
              <a:t> the model</a:t>
            </a:r>
            <a:endParaRPr lang="en-US" dirty="0"/>
          </a:p>
        </p:txBody>
      </p:sp>
    </p:spTree>
    <p:extLst>
      <p:ext uri="{BB962C8B-B14F-4D97-AF65-F5344CB8AC3E}">
        <p14:creationId xmlns:p14="http://schemas.microsoft.com/office/powerpoint/2010/main" val="1697125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We define </a:t>
                </a:r>
                <a:r>
                  <a:rPr lang="en-US" dirty="0"/>
                  <a:t>a new function, </a:t>
                </a:r>
                <a14:m>
                  <m:oMath xmlns:m="http://schemas.openxmlformats.org/officeDocument/2006/math">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oMath>
                </a14:m>
                <a:r>
                  <a:rPr lang="en-US" dirty="0"/>
                  <a:t>, which </a:t>
                </a:r>
                <a:r>
                  <a:rPr lang="en-US" dirty="0" smtClean="0"/>
                  <a:t>expresses the </a:t>
                </a:r>
                <a:r>
                  <a:rPr lang="en-US" dirty="0"/>
                  <a:t>exchange rate as a function of the </a:t>
                </a:r>
                <a:r>
                  <a:rPr lang="en-US" dirty="0" smtClean="0"/>
                  <a:t>fundamentals. </a:t>
                </a:r>
              </a:p>
              <a:p>
                <a:endParaRPr lang="en-US" dirty="0"/>
              </a:p>
              <a:p>
                <a:r>
                  <a:rPr lang="en-US" dirty="0" smtClean="0"/>
                  <a:t>The exchange rate differential equation can be written as:</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𝑓</m:t>
                          </m:r>
                        </m:e>
                      </m:d>
                      <m:r>
                        <a:rPr lang="en-US" i="1">
                          <a:latin typeface="Cambria Math" panose="02040503050406030204" pitchFamily="18" charset="0"/>
                        </a:rPr>
                        <m:t>= </m:t>
                      </m:r>
                      <m:r>
                        <a:rPr lang="en-US" i="1">
                          <a:latin typeface="Cambria Math" panose="02040503050406030204" pitchFamily="18" charset="0"/>
                        </a:rPr>
                        <m:t>𝑓</m:t>
                      </m:r>
                      <m:r>
                        <a:rPr lang="en-US" i="1">
                          <a:latin typeface="Cambria Math" panose="02040503050406030204" pitchFamily="18" charset="0"/>
                        </a:rPr>
                        <m:t>+ </m:t>
                      </m:r>
                      <m:r>
                        <a:rPr lang="en-US" i="1">
                          <a:latin typeface="Cambria Math" panose="02040503050406030204" pitchFamily="18" charset="0"/>
                        </a:rPr>
                        <m:t>𝜂</m:t>
                      </m:r>
                      <m:r>
                        <a:rPr lang="en-US" i="1">
                          <a:latin typeface="Cambria Math" panose="02040503050406030204" pitchFamily="18" charset="0"/>
                        </a:rPr>
                        <m:t>𝐸</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𝑑𝐺</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num>
                            <m:den>
                              <m:r>
                                <a:rPr lang="en-US" i="1">
                                  <a:latin typeface="Cambria Math" panose="02040503050406030204" pitchFamily="18" charset="0"/>
                                </a:rPr>
                                <m:t>𝑑𝑓</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𝑑𝑓</m:t>
                              </m:r>
                            </m:num>
                            <m:den>
                              <m:r>
                                <a:rPr lang="en-US" i="1">
                                  <a:latin typeface="Cambria Math" panose="02040503050406030204" pitchFamily="18" charset="0"/>
                                </a:rPr>
                                <m:t>𝑑𝑡</m:t>
                              </m:r>
                            </m:den>
                          </m:f>
                        </m:e>
                      </m:d>
                    </m:oMath>
                  </m:oMathPara>
                </a14:m>
                <a:endParaRPr lang="en-US" dirty="0" smtClean="0"/>
              </a:p>
              <a:p>
                <a:pPr lvl="1"/>
                <a:endParaRPr lang="en-US" dirty="0" smtClean="0"/>
              </a:p>
              <a:p>
                <a:pPr lvl="1"/>
                <a:r>
                  <a:rPr lang="en-US" dirty="0" smtClean="0"/>
                  <a:t>we </a:t>
                </a:r>
                <a:r>
                  <a:rPr lang="en-US" dirty="0"/>
                  <a:t>use the chain rule to write the second term on the right </a:t>
                </a:r>
                <a:r>
                  <a:rPr lang="en-US" dirty="0" smtClean="0"/>
                  <a:t>side: </a:t>
                </a:r>
              </a:p>
              <a:p>
                <a:pPr lvl="1"/>
                <a:endParaRPr lang="en-US" dirty="0" smtClean="0"/>
              </a:p>
              <a:p>
                <a:pPr marL="365760" lvl="1"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fr-FR" b="0" i="1" smtClean="0">
                              <a:latin typeface="Cambria Math" panose="02040503050406030204" pitchFamily="18" charset="0"/>
                            </a:rPr>
                            <m:t>𝐺</m:t>
                          </m:r>
                        </m:num>
                        <m:den>
                          <m:r>
                            <a:rPr lang="en-US" i="1">
                              <a:latin typeface="Cambria Math" panose="02040503050406030204" pitchFamily="18" charset="0"/>
                            </a:rPr>
                            <m:t>𝑑𝑡</m:t>
                          </m:r>
                        </m:den>
                      </m:f>
                      <m:r>
                        <a:rPr lang="fr-FR"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𝑑𝐺</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num>
                        <m:den>
                          <m:r>
                            <a:rPr lang="en-US" i="1">
                              <a:latin typeface="Cambria Math" panose="02040503050406030204" pitchFamily="18" charset="0"/>
                            </a:rPr>
                            <m:t>𝑑𝑓</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𝑑𝑓</m:t>
                          </m:r>
                        </m:num>
                        <m:den>
                          <m:r>
                            <a:rPr lang="en-US" i="1">
                              <a:latin typeface="Cambria Math" panose="02040503050406030204" pitchFamily="18" charset="0"/>
                            </a:rPr>
                            <m:t>𝑑𝑡</m:t>
                          </m:r>
                        </m:den>
                      </m:f>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31</a:t>
            </a:fld>
            <a:endParaRPr lang="pt-BR"/>
          </a:p>
        </p:txBody>
      </p:sp>
      <p:sp>
        <p:nvSpPr>
          <p:cNvPr id="4" name="Titre 3"/>
          <p:cNvSpPr>
            <a:spLocks noGrp="1"/>
          </p:cNvSpPr>
          <p:nvPr>
            <p:ph type="title"/>
          </p:nvPr>
        </p:nvSpPr>
        <p:spPr/>
        <p:txBody>
          <a:bodyPr/>
          <a:lstStyle/>
          <a:p>
            <a:r>
              <a:rPr lang="fr-FR" dirty="0" smtClean="0"/>
              <a:t>Change of Variable</a:t>
            </a:r>
            <a:endParaRPr lang="en-US" dirty="0"/>
          </a:p>
        </p:txBody>
      </p:sp>
    </p:spTree>
    <p:extLst>
      <p:ext uri="{BB962C8B-B14F-4D97-AF65-F5344CB8AC3E}">
        <p14:creationId xmlns:p14="http://schemas.microsoft.com/office/powerpoint/2010/main" val="2667415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a:t>According to the fundamentals </a:t>
                </a:r>
                <a:r>
                  <a:rPr lang="en-US" dirty="0" smtClean="0"/>
                  <a:t>path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r>
                      <a:rPr lang="en-US" i="1">
                        <a:latin typeface="Cambria Math" panose="02040503050406030204" pitchFamily="18" charset="0"/>
                      </a:rPr>
                      <m:t>𝜃</m:t>
                    </m:r>
                    <m:r>
                      <a:rPr lang="en-US" i="1">
                        <a:latin typeface="Cambria Math" panose="02040503050406030204" pitchFamily="18" charset="0"/>
                      </a:rPr>
                      <m:t>𝑡</m:t>
                    </m:r>
                  </m:oMath>
                </a14:m>
                <a:r>
                  <a:rPr lang="en-US" dirty="0" smtClean="0"/>
                  <a:t>, </a:t>
                </a:r>
                <a:r>
                  <a:rPr lang="en-US" dirty="0"/>
                  <a:t>we have that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𝑑𝑓</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𝜃</m:t>
                    </m:r>
                  </m:oMath>
                </a14:m>
                <a:r>
                  <a:rPr lang="en-US" dirty="0"/>
                  <a:t>. </a:t>
                </a:r>
                <a:endParaRPr lang="en-US" dirty="0" smtClean="0"/>
              </a:p>
              <a:p>
                <a:r>
                  <a:rPr lang="en-US" dirty="0" smtClean="0"/>
                  <a:t>Substituting into the previous equation, we get:</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𝑓</m:t>
                          </m:r>
                        </m:e>
                      </m:d>
                      <m:r>
                        <a:rPr lang="en-US" i="1">
                          <a:latin typeface="Cambria Math" panose="02040503050406030204" pitchFamily="18" charset="0"/>
                        </a:rPr>
                        <m:t>= </m:t>
                      </m:r>
                      <m:r>
                        <a:rPr lang="en-US" i="1">
                          <a:latin typeface="Cambria Math" panose="02040503050406030204" pitchFamily="18" charset="0"/>
                        </a:rPr>
                        <m:t>𝑓</m:t>
                      </m:r>
                      <m:r>
                        <a:rPr lang="en-US" i="1">
                          <a:latin typeface="Cambria Math" panose="02040503050406030204" pitchFamily="18" charset="0"/>
                        </a:rPr>
                        <m:t>+ </m:t>
                      </m:r>
                      <m:r>
                        <a:rPr lang="en-US" i="1">
                          <a:latin typeface="Cambria Math" panose="02040503050406030204" pitchFamily="18" charset="0"/>
                        </a:rPr>
                        <m:t>𝜂𝜃</m:t>
                      </m:r>
                      <m:f>
                        <m:fPr>
                          <m:ctrlPr>
                            <a:rPr lang="en-US" i="1">
                              <a:latin typeface="Cambria Math" panose="02040503050406030204" pitchFamily="18" charset="0"/>
                            </a:rPr>
                          </m:ctrlPr>
                        </m:fPr>
                        <m:num>
                          <m:r>
                            <a:rPr lang="en-US" i="1">
                              <a:latin typeface="Cambria Math" panose="02040503050406030204" pitchFamily="18" charset="0"/>
                            </a:rPr>
                            <m:t>𝑑𝐺</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num>
                        <m:den>
                          <m:r>
                            <a:rPr lang="en-US" i="1">
                              <a:latin typeface="Cambria Math" panose="02040503050406030204" pitchFamily="18" charset="0"/>
                            </a:rPr>
                            <m:t>𝑑𝑓</m:t>
                          </m:r>
                        </m:den>
                      </m:f>
                    </m:oMath>
                  </m:oMathPara>
                </a14:m>
                <a:endParaRPr lang="en-US" dirty="0"/>
              </a:p>
              <a:p>
                <a:endParaRPr lang="en-US" dirty="0"/>
              </a:p>
              <a:p>
                <a:r>
                  <a:rPr lang="en-US" dirty="0"/>
                  <a:t>whose general solution is given by: </a:t>
                </a:r>
                <a:endParaRPr lang="en-US" dirty="0" smtClean="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𝑓</m:t>
                          </m:r>
                        </m:e>
                      </m:d>
                      <m:r>
                        <a:rPr lang="en-US" i="1">
                          <a:latin typeface="Cambria Math" panose="02040503050406030204" pitchFamily="18" charset="0"/>
                        </a:rPr>
                        <m:t>= </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𝜂𝜃</m:t>
                      </m:r>
                      <m:r>
                        <a:rPr lang="en-US" i="1">
                          <a:latin typeface="Cambria Math" panose="02040503050406030204" pitchFamily="18" charset="0"/>
                        </a:rPr>
                        <m:t>+</m:t>
                      </m:r>
                      <m:r>
                        <a:rPr lang="en-US" i="1">
                          <a:latin typeface="Cambria Math" panose="02040503050406030204" pitchFamily="18" charset="0"/>
                        </a:rPr>
                        <m:t>𝐶𝑒𝑥𝑝</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𝑓</m:t>
                              </m:r>
                            </m:num>
                            <m:den>
                              <m:r>
                                <a:rPr lang="en-US" i="1">
                                  <a:latin typeface="Cambria Math" panose="02040503050406030204" pitchFamily="18" charset="0"/>
                                </a:rPr>
                                <m:t>𝜂𝜃</m:t>
                              </m:r>
                            </m:den>
                          </m:f>
                        </m:e>
                      </m:d>
                    </m:oMath>
                  </m:oMathPara>
                </a14:m>
                <a:endParaRPr lang="en-US" dirty="0"/>
              </a:p>
              <a:p>
                <a:endParaRPr lang="en-US" dirty="0"/>
              </a:p>
              <a:p>
                <a:pPr lvl="1"/>
                <a:r>
                  <a:rPr lang="en-US" dirty="0"/>
                  <a:t>where </a:t>
                </a:r>
                <a14:m>
                  <m:oMath xmlns:m="http://schemas.openxmlformats.org/officeDocument/2006/math">
                    <m:r>
                      <a:rPr lang="en-US" i="1">
                        <a:latin typeface="Cambria Math" panose="02040503050406030204" pitchFamily="18" charset="0"/>
                      </a:rPr>
                      <m:t>𝐶</m:t>
                    </m:r>
                  </m:oMath>
                </a14:m>
                <a:r>
                  <a:rPr lang="en-US" dirty="0"/>
                  <a:t> is a constant.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b="-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32</a:t>
            </a:fld>
            <a:endParaRPr lang="pt-BR"/>
          </a:p>
        </p:txBody>
      </p:sp>
      <p:sp>
        <p:nvSpPr>
          <p:cNvPr id="4" name="Titre 3"/>
          <p:cNvSpPr>
            <a:spLocks noGrp="1"/>
          </p:cNvSpPr>
          <p:nvPr>
            <p:ph type="title"/>
          </p:nvPr>
        </p:nvSpPr>
        <p:spPr/>
        <p:txBody>
          <a:bodyPr/>
          <a:lstStyle/>
          <a:p>
            <a:r>
              <a:rPr lang="fr-FR" dirty="0" smtClean="0"/>
              <a:t>General Solution</a:t>
            </a:r>
            <a:endParaRPr lang="en-US" dirty="0"/>
          </a:p>
        </p:txBody>
      </p:sp>
    </p:spTree>
    <p:extLst>
      <p:ext uri="{BB962C8B-B14F-4D97-AF65-F5344CB8AC3E}">
        <p14:creationId xmlns:p14="http://schemas.microsoft.com/office/powerpoint/2010/main" val="3895153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𝑓</m:t>
                          </m:r>
                        </m:e>
                      </m:d>
                      <m:r>
                        <a:rPr lang="en-US" i="1">
                          <a:latin typeface="Cambria Math" panose="02040503050406030204" pitchFamily="18" charset="0"/>
                        </a:rPr>
                        <m:t>= </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𝜂𝜃</m:t>
                      </m:r>
                      <m:r>
                        <a:rPr lang="en-US" i="1">
                          <a:latin typeface="Cambria Math" panose="02040503050406030204" pitchFamily="18" charset="0"/>
                        </a:rPr>
                        <m:t>+</m:t>
                      </m:r>
                      <m:r>
                        <a:rPr lang="en-US" i="1">
                          <a:latin typeface="Cambria Math" panose="02040503050406030204" pitchFamily="18" charset="0"/>
                        </a:rPr>
                        <m:t>𝐶𝑒𝑥𝑝</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𝑓</m:t>
                              </m:r>
                            </m:num>
                            <m:den>
                              <m:r>
                                <a:rPr lang="en-US" i="1">
                                  <a:latin typeface="Cambria Math" panose="02040503050406030204" pitchFamily="18" charset="0"/>
                                </a:rPr>
                                <m:t>𝜂𝜃</m:t>
                              </m:r>
                            </m:den>
                          </m:f>
                        </m:e>
                      </m:d>
                    </m:oMath>
                  </m:oMathPara>
                </a14:m>
                <a:endParaRPr lang="en-US" dirty="0"/>
              </a:p>
              <a:p>
                <a:endParaRPr lang="en-US" dirty="0"/>
              </a:p>
              <a:p>
                <a:r>
                  <a:rPr lang="en-US" dirty="0"/>
                  <a:t>Mathematically, </a:t>
                </a:r>
                <a:r>
                  <a:rPr lang="fr-FR" dirty="0" smtClean="0"/>
                  <a:t>the </a:t>
                </a:r>
                <a:r>
                  <a:rPr lang="en-US" dirty="0" smtClean="0"/>
                  <a:t>equation above is </a:t>
                </a:r>
                <a:r>
                  <a:rPr lang="en-US" dirty="0"/>
                  <a:t>a possible solution for </a:t>
                </a:r>
                <a:r>
                  <a:rPr lang="en-US" dirty="0" smtClean="0"/>
                  <a:t>the exchange rate path for </a:t>
                </a:r>
                <a:r>
                  <a:rPr lang="en-US" dirty="0"/>
                  <a:t>any value of </a:t>
                </a:r>
                <a14:m>
                  <m:oMath xmlns:m="http://schemas.openxmlformats.org/officeDocument/2006/math">
                    <m:r>
                      <a:rPr lang="en-US" i="1">
                        <a:latin typeface="Cambria Math" panose="02040503050406030204" pitchFamily="18" charset="0"/>
                      </a:rPr>
                      <m:t>𝐶</m:t>
                    </m:r>
                  </m:oMath>
                </a14:m>
                <a:r>
                  <a:rPr lang="en-US" dirty="0"/>
                  <a:t>. </a:t>
                </a:r>
                <a:endParaRPr lang="en-US" dirty="0" smtClean="0"/>
              </a:p>
              <a:p>
                <a:endParaRPr lang="en-US" dirty="0"/>
              </a:p>
              <a:p>
                <a:r>
                  <a:rPr lang="en-US" dirty="0" smtClean="0"/>
                  <a:t>In </a:t>
                </a:r>
                <a:r>
                  <a:rPr lang="en-US" dirty="0"/>
                  <a:t>economic terms, however, there is only one value for the constant </a:t>
                </a:r>
                <a14:m>
                  <m:oMath xmlns:m="http://schemas.openxmlformats.org/officeDocument/2006/math">
                    <m:r>
                      <a:rPr lang="en-US" i="1">
                        <a:latin typeface="Cambria Math" panose="02040503050406030204" pitchFamily="18" charset="0"/>
                      </a:rPr>
                      <m:t>𝐶</m:t>
                    </m:r>
                  </m:oMath>
                </a14:m>
                <a:r>
                  <a:rPr lang="en-US" dirty="0"/>
                  <a:t> that is compatible with </a:t>
                </a:r>
                <a:r>
                  <a:rPr lang="en-US" dirty="0" smtClean="0"/>
                  <a:t>equilibrium</a:t>
                </a:r>
                <a:r>
                  <a:rPr lang="en-US" dirty="0"/>
                  <a:t>. </a:t>
                </a:r>
                <a:endParaRPr lang="en-US" dirty="0" smtClean="0"/>
              </a:p>
              <a:p>
                <a:endParaRPr lang="en-US" dirty="0"/>
              </a:p>
              <a:p>
                <a:r>
                  <a:rPr lang="en-US" dirty="0" smtClean="0"/>
                  <a:t>The no bubble condition (</a:t>
                </a:r>
                <a:r>
                  <a:rPr lang="en-US" dirty="0" smtClean="0">
                    <a:hlinkClick r:id="rId2" action="ppaction://hlinksldjump"/>
                  </a:rPr>
                  <a:t>here</a:t>
                </a:r>
                <a:r>
                  <a:rPr lang="en-US" dirty="0" smtClean="0"/>
                  <a:t>) sets the value of </a:t>
                </a:r>
                <a14:m>
                  <m:oMath xmlns:m="http://schemas.openxmlformats.org/officeDocument/2006/math">
                    <m:r>
                      <a:rPr lang="en-US" i="1">
                        <a:latin typeface="Cambria Math" panose="02040503050406030204" pitchFamily="18" charset="0"/>
                      </a:rPr>
                      <m:t>𝐶</m:t>
                    </m:r>
                  </m:oMath>
                </a14:m>
                <a:r>
                  <a:rPr lang="en-US" dirty="0"/>
                  <a:t>. </a:t>
                </a:r>
                <a:endParaRPr lang="en-US" dirty="0" smtClean="0"/>
              </a:p>
              <a:p>
                <a:endParaRPr lang="en-US" dirty="0"/>
              </a:p>
              <a:p>
                <a:r>
                  <a:rPr lang="en-US" dirty="0" smtClean="0"/>
                  <a:t>To apply the no bubble condition and find </a:t>
                </a:r>
                <a14:m>
                  <m:oMath xmlns:m="http://schemas.openxmlformats.org/officeDocument/2006/math">
                    <m:r>
                      <a:rPr lang="en-US" i="1">
                        <a:latin typeface="Cambria Math" panose="02040503050406030204" pitchFamily="18" charset="0"/>
                      </a:rPr>
                      <m:t>𝐶</m:t>
                    </m:r>
                  </m:oMath>
                </a14:m>
                <a:r>
                  <a:rPr lang="en-US" dirty="0" smtClean="0"/>
                  <a:t>, we rewrite </a:t>
                </a:r>
                <a:r>
                  <a:rPr lang="en-US" dirty="0"/>
                  <a:t>the general solution </a:t>
                </a:r>
                <a:r>
                  <a:rPr lang="en-US" dirty="0" smtClean="0"/>
                  <a:t>above as a function of time:</a:t>
                </a:r>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r>
                        <a:rPr lang="en-US" i="1">
                          <a:latin typeface="Cambria Math" panose="02040503050406030204" pitchFamily="18" charset="0"/>
                        </a:rPr>
                        <m:t>𝜃</m:t>
                      </m:r>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𝜂𝜃</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 </m:t>
                      </m:r>
                      <m:r>
                        <a:rPr lang="en-US" i="1">
                          <a:latin typeface="Cambria Math" panose="02040503050406030204" pitchFamily="18" charset="0"/>
                        </a:rPr>
                        <m:t>𝑒𝑥𝑝</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𝜂</m:t>
                              </m:r>
                            </m:den>
                          </m:f>
                        </m:e>
                      </m:d>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3"/>
                <a:stretch>
                  <a:fillRect r="-79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33</a:t>
            </a:fld>
            <a:endParaRPr lang="pt-BR"/>
          </a:p>
        </p:txBody>
      </p:sp>
      <p:sp>
        <p:nvSpPr>
          <p:cNvPr id="4" name="Titre 3"/>
          <p:cNvSpPr>
            <a:spLocks noGrp="1"/>
          </p:cNvSpPr>
          <p:nvPr>
            <p:ph type="title"/>
          </p:nvPr>
        </p:nvSpPr>
        <p:spPr/>
        <p:txBody>
          <a:bodyPr/>
          <a:lstStyle/>
          <a:p>
            <a:r>
              <a:rPr lang="fr-FR" dirty="0" smtClean="0"/>
              <a:t>No </a:t>
            </a:r>
            <a:r>
              <a:rPr lang="fr-FR" dirty="0" err="1" smtClean="0"/>
              <a:t>Bubble</a:t>
            </a:r>
            <a:r>
              <a:rPr lang="fr-FR" dirty="0" smtClean="0"/>
              <a:t> Condition</a:t>
            </a:r>
            <a:endParaRPr lang="en-US" dirty="0"/>
          </a:p>
        </p:txBody>
      </p:sp>
    </p:spTree>
    <p:extLst>
      <p:ext uri="{BB962C8B-B14F-4D97-AF65-F5344CB8AC3E}">
        <p14:creationId xmlns:p14="http://schemas.microsoft.com/office/powerpoint/2010/main" val="799889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77500" lnSpcReduction="20000"/>
              </a:bodyPr>
              <a:lstStyle/>
              <a:p>
                <a:r>
                  <a:rPr lang="en-US" dirty="0" smtClean="0"/>
                  <a:t>Substituting </a:t>
                </a:r>
                <a:r>
                  <a:rPr lang="en-US" dirty="0"/>
                  <a:t>the exchange value </a:t>
                </a:r>
                <a:r>
                  <a:rPr lang="en-US" dirty="0" smtClean="0"/>
                  <a:t>into </a:t>
                </a:r>
                <a:r>
                  <a:rPr lang="en-US" dirty="0"/>
                  <a:t>the </a:t>
                </a:r>
                <a:r>
                  <a:rPr lang="en-US" dirty="0" smtClean="0"/>
                  <a:t>no-bubble condition, </a:t>
                </a:r>
                <a:r>
                  <a:rPr lang="en-US" dirty="0"/>
                  <a:t>we obtain:</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𝑡</m:t>
                                  </m:r>
                                  <m:r>
                                    <a:rPr lang="en-US" i="1">
                                      <a:latin typeface="Cambria Math" panose="02040503050406030204" pitchFamily="18" charset="0"/>
                                    </a:rPr>
                                    <m:t>→∞</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𝜃</m:t>
                                  </m:r>
                                  <m:r>
                                    <a:rPr lang="en-US" i="1">
                                      <a:latin typeface="Cambria Math" panose="02040503050406030204" pitchFamily="18" charset="0"/>
                                    </a:rPr>
                                    <m:t>𝑇</m:t>
                                  </m:r>
                                  <m:r>
                                    <a:rPr lang="en-US" i="1">
                                      <a:latin typeface="Cambria Math" panose="02040503050406030204" pitchFamily="18" charset="0"/>
                                    </a:rPr>
                                    <m:t>+ </m:t>
                                  </m:r>
                                  <m:r>
                                    <a:rPr lang="en-US" i="1">
                                      <a:latin typeface="Cambria Math" panose="02040503050406030204" pitchFamily="18" charset="0"/>
                                    </a:rPr>
                                    <m:t>𝜂𝜃</m:t>
                                  </m:r>
                                  <m:r>
                                    <a:rPr lang="en-US" i="1">
                                      <a:latin typeface="Cambria Math" panose="02040503050406030204" pitchFamily="18" charset="0"/>
                                    </a:rPr>
                                    <m:t>+</m:t>
                                  </m:r>
                                  <m:r>
                                    <a:rPr lang="en-US" i="1">
                                      <a:latin typeface="Cambria Math" panose="02040503050406030204" pitchFamily="18" charset="0"/>
                                    </a:rPr>
                                    <m:t>𝐶</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𝑇</m:t>
                                              </m:r>
                                            </m:num>
                                            <m:den>
                                              <m:r>
                                                <a:rPr lang="en-US" i="1">
                                                  <a:latin typeface="Cambria Math" panose="02040503050406030204" pitchFamily="18" charset="0"/>
                                                </a:rPr>
                                                <m:t>𝜂</m:t>
                                              </m:r>
                                            </m:den>
                                          </m:f>
                                        </m:e>
                                      </m:d>
                                    </m:e>
                                  </m:func>
                                </m:e>
                              </m:d>
                              <m:r>
                                <a:rPr lang="en-US" i="1">
                                  <a:latin typeface="Cambria Math" panose="02040503050406030204" pitchFamily="18" charset="0"/>
                                </a:rPr>
                                <m:t> </m:t>
                              </m:r>
                              <m:r>
                                <a:rPr lang="en-US" i="1">
                                  <a:latin typeface="Cambria Math" panose="02040503050406030204" pitchFamily="18" charset="0"/>
                                </a:rPr>
                                <m:t>𝑒𝑥𝑝</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num>
                                    <m:den>
                                      <m:r>
                                        <a:rPr lang="en-US" i="1">
                                          <a:latin typeface="Cambria Math" panose="02040503050406030204" pitchFamily="18" charset="0"/>
                                        </a:rPr>
                                        <m:t>𝜂</m:t>
                                      </m:r>
                                    </m:den>
                                  </m:f>
                                </m:e>
                              </m:d>
                            </m:e>
                          </m:func>
                        </m:e>
                      </m:d>
                      <m:r>
                        <a:rPr lang="en-US" i="1">
                          <a:latin typeface="Cambria Math" panose="02040503050406030204" pitchFamily="18" charset="0"/>
                        </a:rPr>
                        <m:t>=0</m:t>
                      </m:r>
                    </m:oMath>
                  </m:oMathPara>
                </a14:m>
                <a:endParaRPr lang="en-US" dirty="0"/>
              </a:p>
              <a:p>
                <a:endParaRPr lang="en-US" dirty="0"/>
              </a:p>
              <a:p>
                <a:r>
                  <a:rPr lang="en-US" dirty="0" smtClean="0"/>
                  <a:t>Which can </a:t>
                </a:r>
                <a:r>
                  <a:rPr lang="en-US" dirty="0"/>
                  <a:t>write </a:t>
                </a:r>
                <a:r>
                  <a:rPr lang="en-US" dirty="0" smtClean="0"/>
                  <a:t>as</a:t>
                </a:r>
                <a:r>
                  <a:rPr lang="en-US" dirty="0"/>
                  <a:t>:</a:t>
                </a:r>
              </a:p>
              <a:p>
                <a:endParaRPr lang="en-US" dirty="0"/>
              </a:p>
              <a:p>
                <a:pPr marL="45720" indent="0">
                  <a:buNone/>
                </a:pPr>
                <a14:m>
                  <m:oMathPara xmlns:m="http://schemas.openxmlformats.org/officeDocument/2006/math">
                    <m:oMathParaPr>
                      <m:jc m:val="centerGroup"/>
                    </m:oMathParaPr>
                    <m:oMath xmlns:m="http://schemas.openxmlformats.org/officeDocument/2006/math">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lim</m:t>
                          </m:r>
                        </m:e>
                        <m:lim>
                          <m:r>
                            <a:rPr lang="en-US" sz="1800" i="1">
                              <a:latin typeface="Cambria Math" panose="02040503050406030204" pitchFamily="18" charset="0"/>
                            </a:rPr>
                            <m:t>𝑡</m:t>
                          </m:r>
                          <m:r>
                            <a:rPr lang="en-US" sz="1800" i="1">
                              <a:latin typeface="Cambria Math" panose="02040503050406030204" pitchFamily="18" charset="0"/>
                            </a:rPr>
                            <m:t>→∞</m:t>
                          </m:r>
                        </m:lim>
                      </m:limLow>
                      <m:r>
                        <a:rPr lang="en-US" sz="1800" i="1">
                          <a:latin typeface="Cambria Math" panose="02040503050406030204" pitchFamily="18" charset="0"/>
                        </a:rPr>
                        <m:t> </m:t>
                      </m:r>
                      <m:r>
                        <a:rPr lang="en-US" sz="1800" i="1">
                          <a:latin typeface="Cambria Math" panose="02040503050406030204" pitchFamily="18" charset="0"/>
                        </a:rPr>
                        <m:t>𝜃</m:t>
                      </m:r>
                      <m:r>
                        <a:rPr lang="en-US" sz="1800" i="1">
                          <a:latin typeface="Cambria Math" panose="02040503050406030204" pitchFamily="18" charset="0"/>
                        </a:rPr>
                        <m:t>𝑇</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exp</m:t>
                          </m:r>
                        </m:fName>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m:t>
                                  </m:r>
                                  <m:r>
                                    <a:rPr lang="en-US" sz="1800" i="1">
                                      <a:latin typeface="Cambria Math" panose="02040503050406030204" pitchFamily="18" charset="0"/>
                                    </a:rPr>
                                    <m:t>𝑇</m:t>
                                  </m:r>
                                  <m:r>
                                    <a:rPr lang="en-US" sz="1800" i="1">
                                      <a:latin typeface="Cambria Math" panose="02040503050406030204" pitchFamily="18" charset="0"/>
                                    </a:rPr>
                                    <m:t>−</m:t>
                                  </m:r>
                                  <m:r>
                                    <a:rPr lang="en-US" sz="1800" i="1">
                                      <a:latin typeface="Cambria Math" panose="02040503050406030204" pitchFamily="18" charset="0"/>
                                    </a:rPr>
                                    <m:t>𝑡</m:t>
                                  </m:r>
                                  <m:r>
                                    <a:rPr lang="en-US" sz="1800" i="1">
                                      <a:latin typeface="Cambria Math" panose="02040503050406030204" pitchFamily="18" charset="0"/>
                                    </a:rPr>
                                    <m:t>)</m:t>
                                  </m:r>
                                </m:num>
                                <m:den>
                                  <m:r>
                                    <a:rPr lang="en-US" sz="1800" i="1">
                                      <a:latin typeface="Cambria Math" panose="02040503050406030204" pitchFamily="18" charset="0"/>
                                    </a:rPr>
                                    <m:t>𝜂</m:t>
                                  </m:r>
                                </m:den>
                              </m:f>
                            </m:e>
                          </m:d>
                        </m:e>
                      </m:func>
                      <m:r>
                        <a:rPr lang="en-US" sz="1800" i="1">
                          <a:latin typeface="Cambria Math" panose="02040503050406030204" pitchFamily="18" charset="0"/>
                        </a:rPr>
                        <m:t>+ </m:t>
                      </m:r>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lim</m:t>
                          </m:r>
                        </m:e>
                        <m:lim>
                          <m:r>
                            <a:rPr lang="en-US" sz="1800" i="1">
                              <a:latin typeface="Cambria Math" panose="02040503050406030204" pitchFamily="18" charset="0"/>
                            </a:rPr>
                            <m:t>𝑡</m:t>
                          </m:r>
                          <m:r>
                            <a:rPr lang="en-US" sz="1800" i="1">
                              <a:latin typeface="Cambria Math" panose="02040503050406030204" pitchFamily="18" charset="0"/>
                            </a:rPr>
                            <m:t>→∞</m:t>
                          </m:r>
                        </m:lim>
                      </m:limLow>
                      <m:r>
                        <a:rPr lang="en-US" sz="1800" i="1">
                          <a:latin typeface="Cambria Math" panose="02040503050406030204" pitchFamily="18" charset="0"/>
                        </a:rPr>
                        <m:t>𝜂𝜃</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exp</m:t>
                          </m:r>
                        </m:fName>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m:t>
                                  </m:r>
                                  <m:r>
                                    <a:rPr lang="en-US" sz="1800" i="1">
                                      <a:latin typeface="Cambria Math" panose="02040503050406030204" pitchFamily="18" charset="0"/>
                                    </a:rPr>
                                    <m:t>𝑇</m:t>
                                  </m:r>
                                  <m:r>
                                    <a:rPr lang="en-US" sz="1800" i="1">
                                      <a:latin typeface="Cambria Math" panose="02040503050406030204" pitchFamily="18" charset="0"/>
                                    </a:rPr>
                                    <m:t>−</m:t>
                                  </m:r>
                                  <m:r>
                                    <a:rPr lang="en-US" sz="1800" i="1">
                                      <a:latin typeface="Cambria Math" panose="02040503050406030204" pitchFamily="18" charset="0"/>
                                    </a:rPr>
                                    <m:t>𝑡</m:t>
                                  </m:r>
                                  <m:r>
                                    <a:rPr lang="en-US" sz="1800" i="1">
                                      <a:latin typeface="Cambria Math" panose="02040503050406030204" pitchFamily="18" charset="0"/>
                                    </a:rPr>
                                    <m:t>)</m:t>
                                  </m:r>
                                </m:num>
                                <m:den>
                                  <m:r>
                                    <a:rPr lang="en-US" sz="1800" i="1">
                                      <a:latin typeface="Cambria Math" panose="02040503050406030204" pitchFamily="18" charset="0"/>
                                    </a:rPr>
                                    <m:t>𝜂</m:t>
                                  </m:r>
                                </m:den>
                              </m:f>
                            </m:e>
                          </m:d>
                        </m:e>
                      </m:func>
                      <m:r>
                        <a:rPr lang="en-US" sz="1800" i="1">
                          <a:latin typeface="Cambria Math" panose="02040503050406030204" pitchFamily="18" charset="0"/>
                        </a:rPr>
                        <m:t>+</m:t>
                      </m:r>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lim</m:t>
                          </m:r>
                        </m:e>
                        <m:lim>
                          <m:r>
                            <a:rPr lang="en-US" sz="1800" i="1">
                              <a:latin typeface="Cambria Math" panose="02040503050406030204" pitchFamily="18" charset="0"/>
                            </a:rPr>
                            <m:t>𝑡</m:t>
                          </m:r>
                          <m:r>
                            <a:rPr lang="en-US" sz="1800" i="1">
                              <a:latin typeface="Cambria Math" panose="02040503050406030204" pitchFamily="18" charset="0"/>
                            </a:rPr>
                            <m:t>→∞</m:t>
                          </m:r>
                        </m:lim>
                      </m:limLow>
                      <m:r>
                        <a:rPr lang="en-US" sz="1800" i="1">
                          <a:latin typeface="Cambria Math" panose="02040503050406030204" pitchFamily="18" charset="0"/>
                        </a:rPr>
                        <m:t> </m:t>
                      </m:r>
                      <m:r>
                        <a:rPr lang="en-US" sz="1800" i="1">
                          <a:latin typeface="Cambria Math" panose="02040503050406030204" pitchFamily="18" charset="0"/>
                        </a:rPr>
                        <m:t>𝐶</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exp</m:t>
                          </m:r>
                        </m:fName>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𝑇</m:t>
                                  </m:r>
                                </m:num>
                                <m:den>
                                  <m:r>
                                    <a:rPr lang="en-US" sz="1800" i="1">
                                      <a:latin typeface="Cambria Math" panose="02040503050406030204" pitchFamily="18" charset="0"/>
                                    </a:rPr>
                                    <m:t>𝜂</m:t>
                                  </m:r>
                                </m:den>
                              </m:f>
                            </m:e>
                          </m:d>
                        </m:e>
                      </m:func>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exp</m:t>
                          </m:r>
                        </m:fName>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m:t>
                                  </m:r>
                                  <m:r>
                                    <a:rPr lang="en-US" sz="1800" i="1">
                                      <a:latin typeface="Cambria Math" panose="02040503050406030204" pitchFamily="18" charset="0"/>
                                    </a:rPr>
                                    <m:t>𝑇</m:t>
                                  </m:r>
                                  <m:r>
                                    <a:rPr lang="en-US" sz="1800" i="1">
                                      <a:latin typeface="Cambria Math" panose="02040503050406030204" pitchFamily="18" charset="0"/>
                                    </a:rPr>
                                    <m:t>−</m:t>
                                  </m:r>
                                  <m:r>
                                    <a:rPr lang="en-US" sz="1800" i="1">
                                      <a:latin typeface="Cambria Math" panose="02040503050406030204" pitchFamily="18" charset="0"/>
                                    </a:rPr>
                                    <m:t>𝑡</m:t>
                                  </m:r>
                                  <m:r>
                                    <a:rPr lang="en-US" sz="1800" i="1">
                                      <a:latin typeface="Cambria Math" panose="02040503050406030204" pitchFamily="18" charset="0"/>
                                    </a:rPr>
                                    <m:t>)</m:t>
                                  </m:r>
                                </m:num>
                                <m:den>
                                  <m:r>
                                    <a:rPr lang="en-US" sz="1800" i="1">
                                      <a:latin typeface="Cambria Math" panose="02040503050406030204" pitchFamily="18" charset="0"/>
                                    </a:rPr>
                                    <m:t>𝜂</m:t>
                                  </m:r>
                                </m:den>
                              </m:f>
                            </m:e>
                          </m:d>
                        </m:e>
                      </m:func>
                      <m:r>
                        <a:rPr lang="en-US" sz="1800" i="1">
                          <a:latin typeface="Cambria Math" panose="02040503050406030204" pitchFamily="18" charset="0"/>
                        </a:rPr>
                        <m:t>=0</m:t>
                      </m:r>
                    </m:oMath>
                  </m:oMathPara>
                </a14:m>
                <a:endParaRPr lang="en-US" dirty="0"/>
              </a:p>
              <a:p>
                <a:pPr marL="45720" indent="0">
                  <a:buNone/>
                </a:pPr>
                <a:endParaRPr lang="en-US" i="1" dirty="0" smtClean="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smtClean="0"/>
              </a:p>
              <a:p>
                <a:pPr marL="45720" indent="0">
                  <a:buNone/>
                </a:pPr>
                <a14:m>
                  <m:oMathPara xmlns:m="http://schemas.openxmlformats.org/officeDocument/2006/math">
                    <m:oMathParaPr>
                      <m:jc m:val="centerGroup"/>
                    </m:oMathParaPr>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𝑡</m:t>
                          </m:r>
                          <m:r>
                            <a:rPr lang="en-US" i="1">
                              <a:latin typeface="Cambria Math" panose="02040503050406030204" pitchFamily="18" charset="0"/>
                            </a:rPr>
                            <m:t>→∞</m:t>
                          </m:r>
                        </m:lim>
                      </m:limLow>
                      <m:r>
                        <a:rPr lang="en-US" i="1">
                          <a:latin typeface="Cambria Math" panose="02040503050406030204" pitchFamily="18" charset="0"/>
                        </a:rPr>
                        <m:t>𝐶</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𝜂</m:t>
                                  </m:r>
                                </m:den>
                              </m:f>
                            </m:e>
                          </m:d>
                        </m:e>
                      </m:func>
                      <m:r>
                        <a:rPr lang="en-US" i="1">
                          <a:latin typeface="Cambria Math" panose="02040503050406030204" pitchFamily="18" charset="0"/>
                        </a:rPr>
                        <m:t>=0</m:t>
                      </m:r>
                    </m:oMath>
                  </m:oMathPara>
                </a14:m>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a:p>
                <a:pPr marL="45720" indent="0">
                  <a:buNone/>
                </a:pPr>
                <a:endParaRPr lang="en-US" i="1" dirty="0" smtClean="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=0</m:t>
                      </m:r>
                    </m:oMath>
                  </m:oMathPara>
                </a14:m>
                <a:endParaRPr lang="en-US" dirty="0"/>
              </a:p>
              <a:p>
                <a:endParaRPr lang="en-US" dirty="0"/>
              </a:p>
              <a:p>
                <a:pPr marL="45720" indent="0">
                  <a:buNone/>
                </a:pP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3"/>
                <a:stretch>
                  <a:fillRect t="-1521"/>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34</a:t>
            </a:fld>
            <a:endParaRPr lang="pt-BR"/>
          </a:p>
        </p:txBody>
      </p:sp>
      <mc:AlternateContent xmlns:mc="http://schemas.openxmlformats.org/markup-compatibility/2006" xmlns:a14="http://schemas.microsoft.com/office/drawing/2010/main">
        <mc:Choice Requires="a14">
          <p:sp>
            <p:nvSpPr>
              <p:cNvPr id="4" name="Titre 3"/>
              <p:cNvSpPr>
                <a:spLocks noGrp="1"/>
              </p:cNvSpPr>
              <p:nvPr>
                <p:ph type="title"/>
              </p:nvPr>
            </p:nvSpPr>
            <p:spPr/>
            <p:txBody>
              <a:bodyPr/>
              <a:lstStyle/>
              <a:p>
                <a:r>
                  <a:rPr lang="fr-FR" dirty="0" err="1" smtClean="0"/>
                  <a:t>Finding</a:t>
                </a:r>
                <a:r>
                  <a:rPr lang="fr-FR" dirty="0" smtClean="0"/>
                  <a:t> </a:t>
                </a:r>
                <a14:m>
                  <m:oMath xmlns:m="http://schemas.openxmlformats.org/officeDocument/2006/math">
                    <m:r>
                      <a:rPr lang="en-US" i="1">
                        <a:latin typeface="Cambria Math" panose="02040503050406030204" pitchFamily="18" charset="0"/>
                      </a:rPr>
                      <m:t>𝐶</m:t>
                    </m:r>
                  </m:oMath>
                </a14:m>
                <a:r>
                  <a:rPr lang="fr-FR" dirty="0" smtClean="0"/>
                  <a:t> </a:t>
                </a:r>
                <a:endParaRPr lang="en-US" dirty="0"/>
              </a:p>
            </p:txBody>
          </p:sp>
        </mc:Choice>
        <mc:Fallback xmlns="">
          <p:sp>
            <p:nvSpPr>
              <p:cNvPr id="4" name="Titre 3"/>
              <p:cNvSpPr>
                <a:spLocks noGrp="1" noRot="1" noChangeAspect="1" noMove="1" noResize="1" noEditPoints="1" noAdjustHandles="1" noChangeArrowheads="1" noChangeShapeType="1" noTextEdit="1"/>
              </p:cNvSpPr>
              <p:nvPr>
                <p:ph type="title"/>
              </p:nvPr>
            </p:nvSpPr>
            <p:spPr>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64093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Substituting </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=0</m:t>
                    </m:r>
                  </m:oMath>
                </a14:m>
                <a:r>
                  <a:rPr lang="en-US" dirty="0"/>
                  <a:t> </a:t>
                </a:r>
                <a:r>
                  <a:rPr lang="en-US" dirty="0" smtClean="0"/>
                  <a:t>into the exchange rate equation, </a:t>
                </a:r>
                <a:r>
                  <a:rPr lang="en-US" dirty="0"/>
                  <a:t>we have that:</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r>
                        <a:rPr lang="en-US" i="1">
                          <a:latin typeface="Cambria Math" panose="02040503050406030204" pitchFamily="18" charset="0"/>
                        </a:rPr>
                        <m:t>𝜃</m:t>
                      </m:r>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𝜂𝜃</m:t>
                      </m:r>
                    </m:oMath>
                  </m:oMathPara>
                </a14:m>
                <a:endParaRPr lang="en-US" dirty="0"/>
              </a:p>
              <a:p>
                <a:pPr lvl="1"/>
                <a:r>
                  <a:rPr lang="en-US" dirty="0" smtClean="0"/>
                  <a:t>as </a:t>
                </a:r>
                <a:r>
                  <a:rPr lang="en-US" dirty="0"/>
                  <a:t>in the solution found </a:t>
                </a:r>
                <a:r>
                  <a:rPr lang="en-US" dirty="0" smtClean="0"/>
                  <a:t>previously.</a:t>
                </a:r>
                <a:endParaRPr lang="en-US" dirty="0"/>
              </a:p>
              <a:p>
                <a:endParaRPr lang="en-US" dirty="0" smtClean="0"/>
              </a:p>
              <a:p>
                <a:endParaRPr lang="en-US" dirty="0" smtClean="0"/>
              </a:p>
              <a:p>
                <a:r>
                  <a:rPr lang="en-US" dirty="0" smtClean="0"/>
                  <a:t>Figure </a:t>
                </a:r>
                <a:r>
                  <a:rPr lang="en-US" dirty="0"/>
                  <a:t>6.2 shows how the exchange path distances more and more from the fundamentals path when </a:t>
                </a:r>
                <a14:m>
                  <m:oMath xmlns:m="http://schemas.openxmlformats.org/officeDocument/2006/math">
                    <m:r>
                      <a:rPr lang="en-US" i="1">
                        <a:latin typeface="Cambria Math" panose="02040503050406030204" pitchFamily="18" charset="0"/>
                      </a:rPr>
                      <m:t>𝐶</m:t>
                    </m:r>
                  </m:oMath>
                </a14:m>
                <a:r>
                  <a:rPr lang="en-US" dirty="0"/>
                  <a:t> is other than zero. </a:t>
                </a:r>
                <a:endParaRPr lang="en-US" dirty="0" smtClean="0"/>
              </a:p>
              <a:p>
                <a:pPr lvl="1"/>
                <a:endParaRPr lang="en-US" dirty="0" smtClean="0"/>
              </a:p>
              <a:p>
                <a:pPr lvl="1"/>
                <a:r>
                  <a:rPr lang="en-US" dirty="0" smtClean="0"/>
                  <a:t>The </a:t>
                </a:r>
                <a:r>
                  <a:rPr lang="en-US" dirty="0"/>
                  <a:t>distance between the fundamentals and exchange rate is constant only when </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=0</m:t>
                    </m:r>
                  </m:oMath>
                </a14:m>
                <a:r>
                  <a:rPr lang="en-US" dirty="0"/>
                  <a: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35</a:t>
            </a:fld>
            <a:endParaRPr lang="pt-BR"/>
          </a:p>
        </p:txBody>
      </p:sp>
      <p:sp>
        <p:nvSpPr>
          <p:cNvPr id="4" name="Titre 3"/>
          <p:cNvSpPr>
            <a:spLocks noGrp="1"/>
          </p:cNvSpPr>
          <p:nvPr>
            <p:ph type="title"/>
          </p:nvPr>
        </p:nvSpPr>
        <p:spPr/>
        <p:txBody>
          <a:bodyPr/>
          <a:lstStyle/>
          <a:p>
            <a:r>
              <a:rPr lang="fr-FR" dirty="0" smtClean="0"/>
              <a:t>Solution</a:t>
            </a:r>
            <a:endParaRPr lang="en-US" dirty="0"/>
          </a:p>
        </p:txBody>
      </p:sp>
    </p:spTree>
    <p:extLst>
      <p:ext uri="{BB962C8B-B14F-4D97-AF65-F5344CB8AC3E}">
        <p14:creationId xmlns:p14="http://schemas.microsoft.com/office/powerpoint/2010/main" val="1455688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2150060" y="1719263"/>
            <a:ext cx="4869279" cy="4406900"/>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36</a:t>
            </a:fld>
            <a:endParaRPr lang="pt-BR"/>
          </a:p>
        </p:txBody>
      </p:sp>
      <mc:AlternateContent xmlns:mc="http://schemas.openxmlformats.org/markup-compatibility/2006" xmlns:a14="http://schemas.microsoft.com/office/drawing/2010/main">
        <mc:Choice Requires="a14">
          <p:sp>
            <p:nvSpPr>
              <p:cNvPr id="4" name="Titre 3"/>
              <p:cNvSpPr>
                <a:spLocks noGrp="1"/>
              </p:cNvSpPr>
              <p:nvPr>
                <p:ph type="title"/>
              </p:nvPr>
            </p:nvSpPr>
            <p:spPr/>
            <p:txBody>
              <a:bodyPr/>
              <a:lstStyle/>
              <a:p>
                <a:r>
                  <a:rPr lang="en-US" dirty="0"/>
                  <a:t>Exchange and Fundamentals Paths: Different Values of </a:t>
                </a:r>
                <a14:m>
                  <m:oMath xmlns:m="http://schemas.openxmlformats.org/officeDocument/2006/math">
                    <m:r>
                      <a:rPr lang="en-US" i="1">
                        <a:latin typeface="Cambria Math" panose="02040503050406030204" pitchFamily="18" charset="0"/>
                      </a:rPr>
                      <m:t>𝐶</m:t>
                    </m:r>
                  </m:oMath>
                </a14:m>
                <a:endParaRPr lang="en-US" dirty="0"/>
              </a:p>
            </p:txBody>
          </p:sp>
        </mc:Choice>
        <mc:Fallback xmlns="">
          <p:sp>
            <p:nvSpPr>
              <p:cNvPr id="4" name="Titre 3"/>
              <p:cNvSpPr>
                <a:spLocks noGrp="1" noRot="1" noChangeAspect="1" noMove="1" noResize="1" noEditPoints="1" noAdjustHandles="1" noChangeArrowheads="1" noChangeShapeType="1" noTextEdit="1"/>
              </p:cNvSpPr>
              <p:nvPr>
                <p:ph type="title"/>
              </p:nvPr>
            </p:nvSpPr>
            <p:spPr>
              <a:blipFill rotWithShape="0">
                <a:blip r:embed="rId3"/>
                <a:stretch>
                  <a:fillRect l="-218" t="-7514" r="-1747" b="-20231"/>
                </a:stretch>
              </a:blipFill>
            </p:spPr>
            <p:txBody>
              <a:bodyPr/>
              <a:lstStyle/>
              <a:p>
                <a:r>
                  <a:rPr lang="en-US">
                    <a:noFill/>
                  </a:rPr>
                  <a:t> </a:t>
                </a:r>
              </a:p>
            </p:txBody>
          </p:sp>
        </mc:Fallback>
      </mc:AlternateContent>
    </p:spTree>
    <p:extLst>
      <p:ext uri="{BB962C8B-B14F-4D97-AF65-F5344CB8AC3E}">
        <p14:creationId xmlns:p14="http://schemas.microsoft.com/office/powerpoint/2010/main" val="3718428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What </a:t>
                </a:r>
                <a:r>
                  <a:rPr lang="en-US" dirty="0"/>
                  <a:t>would happen if, in this scenario of constant inflation, the government announced a price stabilization policy to be introduced at a certain point in time in the future? </a:t>
                </a:r>
                <a:endParaRPr lang="en-US" dirty="0" smtClean="0"/>
              </a:p>
              <a:p>
                <a:pPr lvl="1"/>
                <a:r>
                  <a:rPr lang="en-US" dirty="0" smtClean="0"/>
                  <a:t>This </a:t>
                </a:r>
                <a:r>
                  <a:rPr lang="en-US" dirty="0"/>
                  <a:t>question is answered with this third example of fundamentals path.</a:t>
                </a:r>
              </a:p>
              <a:p>
                <a:endParaRPr lang="en-US" dirty="0" smtClean="0"/>
              </a:p>
              <a:p>
                <a:r>
                  <a:rPr lang="en-US" dirty="0" smtClean="0"/>
                  <a:t>We </a:t>
                </a:r>
                <a:r>
                  <a:rPr lang="en-US" dirty="0"/>
                  <a:t>now assume that the fundamentals increase at a constant rate up until a given period, and as of that time, their value is maintained </a:t>
                </a:r>
                <a:r>
                  <a:rPr lang="en-US" dirty="0" smtClean="0"/>
                  <a:t>constant, as in:</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𝜃</m:t>
                              </m:r>
                              <m:r>
                                <a:rPr lang="en-US" i="1">
                                  <a:latin typeface="Cambria Math" panose="02040503050406030204" pitchFamily="18" charset="0"/>
                                </a:rPr>
                                <m:t>𝑡</m:t>
                              </m:r>
                              <m:r>
                                <a:rPr lang="en-US" i="1">
                                  <a:latin typeface="Cambria Math" panose="02040503050406030204" pitchFamily="18" charset="0"/>
                                </a:rPr>
                                <m:t>       </m:t>
                              </m:r>
                              <m:r>
                                <m:rPr>
                                  <m:sty m:val="p"/>
                                </m:rPr>
                                <a:rPr lang="en-US">
                                  <a:latin typeface="Cambria Math" panose="02040503050406030204" pitchFamily="18" charset="0"/>
                                </a:rPr>
                                <m:t>for</m:t>
                              </m:r>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bar>
                                    <m:barPr>
                                      <m:pos m:val="top"/>
                                      <m:ctrlPr>
                                        <a:rPr lang="en-US" i="1">
                                          <a:latin typeface="Cambria Math" panose="02040503050406030204" pitchFamily="18" charset="0"/>
                                        </a:rPr>
                                      </m:ctrlPr>
                                    </m:barPr>
                                    <m:e>
                                      <m:r>
                                        <a:rPr lang="en-US" i="1">
                                          <a:latin typeface="Cambria Math" panose="02040503050406030204" pitchFamily="18" charset="0"/>
                                        </a:rPr>
                                        <m:t>𝑓</m:t>
                                      </m:r>
                                    </m:e>
                                  </m:bar>
                                </m:num>
                                <m:den>
                                  <m:r>
                                    <a:rPr lang="en-US" i="1">
                                      <a:latin typeface="Cambria Math" panose="02040503050406030204" pitchFamily="18" charset="0"/>
                                    </a:rPr>
                                    <m:t>𝜃</m:t>
                                  </m:r>
                                </m:den>
                              </m:f>
                              <m:r>
                                <a:rPr lang="en-US" i="1">
                                  <a:latin typeface="Cambria Math" panose="02040503050406030204" pitchFamily="18" charset="0"/>
                                </a:rPr>
                                <m:t> </m:t>
                              </m:r>
                            </m:e>
                            <m:e>
                              <m:bar>
                                <m:barPr>
                                  <m:pos m:val="top"/>
                                  <m:ctrlPr>
                                    <a:rPr lang="en-US" i="1">
                                      <a:latin typeface="Cambria Math" panose="02040503050406030204" pitchFamily="18" charset="0"/>
                                    </a:rPr>
                                  </m:ctrlPr>
                                </m:barPr>
                                <m:e>
                                  <m:r>
                                    <a:rPr lang="en-US" i="1">
                                      <a:latin typeface="Cambria Math" panose="02040503050406030204" pitchFamily="18" charset="0"/>
                                    </a:rPr>
                                    <m:t>𝑓</m:t>
                                  </m:r>
                                </m:e>
                              </m:bar>
                              <m:r>
                                <a:rPr lang="en-US" i="1">
                                  <a:latin typeface="Cambria Math" panose="02040503050406030204" pitchFamily="18" charset="0"/>
                                </a:rPr>
                                <m:t>   </m:t>
                              </m:r>
                              <m:r>
                                <m:rPr>
                                  <m:sty m:val="p"/>
                                </m:rPr>
                                <a:rPr lang="en-US">
                                  <a:latin typeface="Cambria Math" panose="02040503050406030204" pitchFamily="18" charset="0"/>
                                </a:rPr>
                                <m:t>otherwise</m:t>
                              </m:r>
                            </m:e>
                          </m:eqArr>
                        </m:e>
                      </m:d>
                    </m:oMath>
                  </m:oMathPara>
                </a14:m>
                <a:endParaRPr lang="en-US" dirty="0"/>
              </a:p>
              <a:p>
                <a:pPr marL="45720" indent="0">
                  <a:buNone/>
                </a:pPr>
                <a:r>
                  <a:rPr lang="en-US" dirty="0"/>
                  <a:t> </a:t>
                </a:r>
              </a:p>
              <a:p>
                <a:pPr lvl="1"/>
                <a:r>
                  <a:rPr lang="en-US" dirty="0"/>
                  <a:t>The full line on Figure 6.3 represents the trajectory of the fundamentals.</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37</a:t>
            </a:fld>
            <a:endParaRPr lang="pt-BR"/>
          </a:p>
        </p:txBody>
      </p:sp>
      <p:sp>
        <p:nvSpPr>
          <p:cNvPr id="4" name="Titre 3"/>
          <p:cNvSpPr>
            <a:spLocks noGrp="1"/>
          </p:cNvSpPr>
          <p:nvPr>
            <p:ph type="title"/>
          </p:nvPr>
        </p:nvSpPr>
        <p:spPr/>
        <p:txBody>
          <a:bodyPr/>
          <a:lstStyle/>
          <a:p>
            <a:r>
              <a:rPr lang="en-US" dirty="0"/>
              <a:t>Fundamentals </a:t>
            </a:r>
            <a:r>
              <a:rPr lang="en-US" dirty="0" smtClean="0"/>
              <a:t>Increase </a:t>
            </a:r>
            <a:r>
              <a:rPr lang="en-US" dirty="0"/>
              <a:t>and then Remain Constant</a:t>
            </a:r>
          </a:p>
        </p:txBody>
      </p:sp>
    </p:spTree>
    <p:extLst>
      <p:ext uri="{BB962C8B-B14F-4D97-AF65-F5344CB8AC3E}">
        <p14:creationId xmlns:p14="http://schemas.microsoft.com/office/powerpoint/2010/main" val="285263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38</a:t>
            </a:fld>
            <a:endParaRPr lang="pt-BR"/>
          </a:p>
        </p:txBody>
      </p:sp>
      <p:sp>
        <p:nvSpPr>
          <p:cNvPr id="4" name="Titre 3"/>
          <p:cNvSpPr>
            <a:spLocks noGrp="1"/>
          </p:cNvSpPr>
          <p:nvPr>
            <p:ph type="title"/>
          </p:nvPr>
        </p:nvSpPr>
        <p:spPr/>
        <p:txBody>
          <a:bodyPr/>
          <a:lstStyle/>
          <a:p>
            <a:r>
              <a:rPr lang="en-US" dirty="0"/>
              <a:t>Fundamentals </a:t>
            </a:r>
            <a:r>
              <a:rPr lang="en-US" dirty="0" smtClean="0"/>
              <a:t>Increase </a:t>
            </a:r>
            <a:r>
              <a:rPr lang="en-US" dirty="0"/>
              <a:t>and then Remain Constant</a:t>
            </a:r>
          </a:p>
        </p:txBody>
      </p:sp>
      <p:pic>
        <p:nvPicPr>
          <p:cNvPr id="8" name="Espace réservé du contenu 7"/>
          <p:cNvPicPr>
            <a:picLocks noGrp="1" noChangeAspect="1"/>
          </p:cNvPicPr>
          <p:nvPr>
            <p:ph idx="1"/>
          </p:nvPr>
        </p:nvPicPr>
        <p:blipFill>
          <a:blip r:embed="rId2"/>
          <a:stretch>
            <a:fillRect/>
          </a:stretch>
        </p:blipFill>
        <p:spPr>
          <a:xfrm>
            <a:off x="1577840" y="1974428"/>
            <a:ext cx="6013720" cy="4406900"/>
          </a:xfrm>
          <a:prstGeom prst="rect">
            <a:avLst/>
          </a:prstGeom>
        </p:spPr>
      </p:pic>
    </p:spTree>
    <p:extLst>
      <p:ext uri="{BB962C8B-B14F-4D97-AF65-F5344CB8AC3E}">
        <p14:creationId xmlns:p14="http://schemas.microsoft.com/office/powerpoint/2010/main" val="1186027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r>
                  <a:rPr lang="en-US" dirty="0"/>
                  <a:t>We can find the path of the exchange </a:t>
                </a:r>
                <a:r>
                  <a:rPr lang="en-US" dirty="0" smtClean="0"/>
                  <a:t>rate </a:t>
                </a:r>
                <a:r>
                  <a:rPr lang="en-US" dirty="0"/>
                  <a:t>using the results of the two previous examples. </a:t>
                </a:r>
                <a:endParaRPr lang="en-US" dirty="0" smtClean="0"/>
              </a:p>
              <a:p>
                <a:endParaRPr lang="en-US" dirty="0" smtClean="0"/>
              </a:p>
              <a:p>
                <a:r>
                  <a:rPr lang="en-US" dirty="0" smtClean="0"/>
                  <a:t>As </a:t>
                </a:r>
                <a:r>
                  <a:rPr lang="en-US" dirty="0"/>
                  <a:t>of period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bar>
                          <m:barPr>
                            <m:pos m:val="top"/>
                            <m:ctrlPr>
                              <a:rPr lang="en-US" i="1">
                                <a:latin typeface="Cambria Math" panose="02040503050406030204" pitchFamily="18" charset="0"/>
                              </a:rPr>
                            </m:ctrlPr>
                          </m:barPr>
                          <m:e>
                            <m:r>
                              <a:rPr lang="en-US" i="1">
                                <a:latin typeface="Cambria Math" panose="02040503050406030204" pitchFamily="18" charset="0"/>
                              </a:rPr>
                              <m:t>𝑓</m:t>
                            </m:r>
                          </m:e>
                        </m:bar>
                      </m:num>
                      <m:den>
                        <m:r>
                          <a:rPr lang="en-US" i="1">
                            <a:latin typeface="Cambria Math" panose="02040503050406030204" pitchFamily="18" charset="0"/>
                          </a:rPr>
                          <m:t>𝜃</m:t>
                        </m:r>
                      </m:den>
                    </m:f>
                    <m:r>
                      <a:rPr lang="en-US" i="1">
                        <a:latin typeface="Cambria Math" panose="02040503050406030204" pitchFamily="18" charset="0"/>
                      </a:rPr>
                      <m:t> </m:t>
                    </m:r>
                  </m:oMath>
                </a14:m>
                <a:r>
                  <a:rPr lang="en-US" dirty="0"/>
                  <a:t>, the fundamentals remain constant, as in the first </a:t>
                </a:r>
                <a:r>
                  <a:rPr lang="en-US" dirty="0" smtClean="0"/>
                  <a:t>example. </a:t>
                </a:r>
              </a:p>
              <a:p>
                <a:endParaRPr lang="en-US" dirty="0"/>
              </a:p>
              <a:p>
                <a:r>
                  <a:rPr lang="en-US" dirty="0" smtClean="0"/>
                  <a:t>From </a:t>
                </a:r>
                <a:r>
                  <a:rPr lang="en-US" dirty="0"/>
                  <a:t>that time </a:t>
                </a:r>
                <a:r>
                  <a:rPr lang="en-US" dirty="0" smtClean="0"/>
                  <a:t>forward, we then have that:</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bar>
                        <m:barPr>
                          <m:pos m:val="top"/>
                          <m:ctrlPr>
                            <a:rPr lang="en-US" i="1">
                              <a:latin typeface="Cambria Math" panose="02040503050406030204" pitchFamily="18" charset="0"/>
                            </a:rPr>
                          </m:ctrlPr>
                        </m:barPr>
                        <m:e>
                          <m:r>
                            <a:rPr lang="en-US" i="1">
                              <a:latin typeface="Cambria Math" panose="02040503050406030204" pitchFamily="18" charset="0"/>
                            </a:rPr>
                            <m:t>𝑓</m:t>
                          </m:r>
                        </m:e>
                      </m:bar>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 ≥</m:t>
                      </m:r>
                      <m:f>
                        <m:fPr>
                          <m:ctrlPr>
                            <a:rPr lang="en-US" i="1">
                              <a:latin typeface="Cambria Math" panose="02040503050406030204" pitchFamily="18" charset="0"/>
                            </a:rPr>
                          </m:ctrlPr>
                        </m:fPr>
                        <m:num>
                          <m:bar>
                            <m:barPr>
                              <m:pos m:val="top"/>
                              <m:ctrlPr>
                                <a:rPr lang="en-US" i="1">
                                  <a:latin typeface="Cambria Math" panose="02040503050406030204" pitchFamily="18" charset="0"/>
                                </a:rPr>
                              </m:ctrlPr>
                            </m:barPr>
                            <m:e>
                              <m:r>
                                <a:rPr lang="en-US" i="1">
                                  <a:latin typeface="Cambria Math" panose="02040503050406030204" pitchFamily="18" charset="0"/>
                                </a:rPr>
                                <m:t>𝑓</m:t>
                              </m:r>
                            </m:e>
                          </m:bar>
                        </m:num>
                        <m:den>
                          <m:r>
                            <a:rPr lang="en-US" i="1">
                              <a:latin typeface="Cambria Math" panose="02040503050406030204" pitchFamily="18" charset="0"/>
                            </a:rPr>
                            <m:t>𝜃</m:t>
                          </m:r>
                        </m:den>
                      </m:f>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87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39</a:t>
            </a:fld>
            <a:endParaRPr lang="pt-BR"/>
          </a:p>
        </p:txBody>
      </p:sp>
      <p:sp>
        <p:nvSpPr>
          <p:cNvPr id="4" name="Titre 3"/>
          <p:cNvSpPr>
            <a:spLocks noGrp="1"/>
          </p:cNvSpPr>
          <p:nvPr>
            <p:ph type="title"/>
          </p:nvPr>
        </p:nvSpPr>
        <p:spPr/>
        <p:txBody>
          <a:bodyPr/>
          <a:lstStyle/>
          <a:p>
            <a:r>
              <a:rPr lang="en-US" dirty="0" smtClean="0"/>
              <a:t>When Fundamentals are Constant</a:t>
            </a:r>
            <a:endParaRPr lang="en-US" dirty="0"/>
          </a:p>
        </p:txBody>
      </p:sp>
    </p:spTree>
    <p:extLst>
      <p:ext uri="{BB962C8B-B14F-4D97-AF65-F5344CB8AC3E}">
        <p14:creationId xmlns:p14="http://schemas.microsoft.com/office/powerpoint/2010/main" val="2351390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Money, Assets, and Goods </a:t>
            </a:r>
            <a:r>
              <a:rPr lang="en-US" dirty="0" smtClean="0"/>
              <a:t>Markets</a:t>
            </a:r>
          </a:p>
          <a:p>
            <a:pPr lvl="1"/>
            <a:r>
              <a:rPr lang="en-US" dirty="0" smtClean="0"/>
              <a:t>Money </a:t>
            </a:r>
            <a:r>
              <a:rPr lang="en-US" dirty="0"/>
              <a:t>Market </a:t>
            </a:r>
            <a:endParaRPr lang="en-US" dirty="0" smtClean="0"/>
          </a:p>
          <a:p>
            <a:pPr lvl="1"/>
            <a:r>
              <a:rPr lang="en-US" dirty="0" smtClean="0"/>
              <a:t>Assets Market</a:t>
            </a:r>
          </a:p>
          <a:p>
            <a:pPr lvl="1"/>
            <a:r>
              <a:rPr lang="en-US" dirty="0" smtClean="0"/>
              <a:t>Goods Market</a:t>
            </a:r>
            <a:endParaRPr lang="en-US" dirty="0"/>
          </a:p>
          <a:p>
            <a:endParaRPr lang="en-US" dirty="0" smtClean="0"/>
          </a:p>
          <a:p>
            <a:r>
              <a:rPr lang="en-US" dirty="0" smtClean="0"/>
              <a:t>Exchange </a:t>
            </a:r>
            <a:r>
              <a:rPr lang="en-US" dirty="0"/>
              <a:t>Rate Fundamentals </a:t>
            </a:r>
            <a:endParaRPr lang="en-US" dirty="0" smtClean="0"/>
          </a:p>
          <a:p>
            <a:pPr lvl="1"/>
            <a:r>
              <a:rPr lang="en-US" dirty="0" smtClean="0"/>
              <a:t>Constant </a:t>
            </a:r>
            <a:r>
              <a:rPr lang="en-US" dirty="0"/>
              <a:t>Fundamentals </a:t>
            </a:r>
            <a:endParaRPr lang="en-US" dirty="0" smtClean="0"/>
          </a:p>
          <a:p>
            <a:pPr lvl="1"/>
            <a:r>
              <a:rPr lang="en-US" dirty="0" smtClean="0"/>
              <a:t>Fundamentals </a:t>
            </a:r>
            <a:r>
              <a:rPr lang="en-US" dirty="0"/>
              <a:t>Increasing at a Constant Rate </a:t>
            </a:r>
            <a:endParaRPr lang="en-US" dirty="0" smtClean="0"/>
          </a:p>
          <a:p>
            <a:pPr lvl="1"/>
            <a:r>
              <a:rPr lang="en-US" dirty="0" smtClean="0"/>
              <a:t>Fundamentals </a:t>
            </a:r>
            <a:r>
              <a:rPr lang="en-US" dirty="0"/>
              <a:t>That Increase and Then Remain </a:t>
            </a:r>
            <a:r>
              <a:rPr lang="en-US" dirty="0" smtClean="0"/>
              <a:t>Constant</a:t>
            </a:r>
            <a:endParaRPr lang="en-US" dirty="0"/>
          </a:p>
          <a:p>
            <a:endParaRPr lang="en-US" dirty="0" smtClean="0"/>
          </a:p>
          <a:p>
            <a:r>
              <a:rPr lang="en-US" dirty="0" smtClean="0"/>
              <a:t>Applications</a:t>
            </a:r>
            <a:r>
              <a:rPr lang="en-US" dirty="0"/>
              <a:t>, Extensions, and Limits of the </a:t>
            </a:r>
            <a:r>
              <a:rPr lang="en-US" dirty="0" smtClean="0"/>
              <a:t>Model</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4016157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For periods </a:t>
                </a:r>
                <a14:m>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𝑓</m:t>
                            </m:r>
                          </m:e>
                        </m:acc>
                      </m:num>
                      <m:den>
                        <m:r>
                          <a:rPr lang="en-US" i="1">
                            <a:latin typeface="Cambria Math" panose="02040503050406030204" pitchFamily="18" charset="0"/>
                          </a:rPr>
                          <m:t>𝜃</m:t>
                        </m:r>
                      </m:den>
                    </m:f>
                  </m:oMath>
                </a14:m>
                <a:r>
                  <a:rPr lang="en-US" dirty="0"/>
                  <a:t>, the solution is analogous to the second example, where the fundamentals grow at a constant rate. </a:t>
                </a:r>
                <a:endParaRPr lang="en-US" dirty="0" smtClean="0"/>
              </a:p>
              <a:p>
                <a:endParaRPr lang="en-US" dirty="0"/>
              </a:p>
              <a:p>
                <a:r>
                  <a:rPr lang="en-US" dirty="0" smtClean="0"/>
                  <a:t>We make </a:t>
                </a:r>
                <a:r>
                  <a:rPr lang="en-US" dirty="0"/>
                  <a:t>a change of variable, as in the previous case, and arrive at the following nominal exchange rate path: </a:t>
                </a:r>
              </a:p>
              <a:p>
                <a:pPr marL="45720" indent="0">
                  <a:buNone/>
                </a:pPr>
                <a:endParaRPr lang="en-US" dirty="0" smtClean="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𝑓</m:t>
                          </m:r>
                        </m:e>
                      </m:d>
                      <m:r>
                        <a:rPr lang="en-US" i="1">
                          <a:latin typeface="Cambria Math" panose="02040503050406030204" pitchFamily="18" charset="0"/>
                        </a:rPr>
                        <m:t>= </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𝜂𝜃</m:t>
                      </m:r>
                      <m:r>
                        <a:rPr lang="en-US" i="1">
                          <a:latin typeface="Cambria Math" panose="02040503050406030204" pitchFamily="18" charset="0"/>
                        </a:rPr>
                        <m:t>+</m:t>
                      </m:r>
                      <m:r>
                        <a:rPr lang="en-US" i="1">
                          <a:latin typeface="Cambria Math" panose="02040503050406030204" pitchFamily="18" charset="0"/>
                        </a:rPr>
                        <m:t>𝐶</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𝑓</m:t>
                                  </m:r>
                                </m:num>
                                <m:den>
                                  <m:r>
                                    <a:rPr lang="en-US" i="1">
                                      <a:latin typeface="Cambria Math" panose="02040503050406030204" pitchFamily="18" charset="0"/>
                                    </a:rPr>
                                    <m:t>𝜂𝜃</m:t>
                                  </m:r>
                                </m:den>
                              </m:f>
                            </m:e>
                          </m:d>
                        </m:e>
                      </m:func>
                    </m:oMath>
                  </m:oMathPara>
                </a14:m>
                <a:endParaRPr lang="en-US" dirty="0"/>
              </a:p>
              <a:p>
                <a:endParaRPr lang="en-US" dirty="0"/>
              </a:p>
              <a:p>
                <a:r>
                  <a:rPr lang="en-US" dirty="0"/>
                  <a:t>As always, only one value for </a:t>
                </a:r>
                <a14:m>
                  <m:oMath xmlns:m="http://schemas.openxmlformats.org/officeDocument/2006/math">
                    <m:r>
                      <a:rPr lang="en-US" i="1">
                        <a:latin typeface="Cambria Math" panose="02040503050406030204" pitchFamily="18" charset="0"/>
                      </a:rPr>
                      <m:t>𝐶</m:t>
                    </m:r>
                  </m:oMath>
                </a14:m>
                <a:r>
                  <a:rPr lang="en-US" dirty="0"/>
                  <a:t> will correspond to the equilibrium </a:t>
                </a:r>
                <a:r>
                  <a:rPr lang="en-US" dirty="0" smtClean="0"/>
                  <a:t>path. </a:t>
                </a:r>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40</a:t>
            </a:fld>
            <a:endParaRPr lang="pt-BR"/>
          </a:p>
        </p:txBody>
      </p:sp>
      <p:sp>
        <p:nvSpPr>
          <p:cNvPr id="4" name="Titre 3"/>
          <p:cNvSpPr>
            <a:spLocks noGrp="1"/>
          </p:cNvSpPr>
          <p:nvPr>
            <p:ph type="title"/>
          </p:nvPr>
        </p:nvSpPr>
        <p:spPr/>
        <p:txBody>
          <a:bodyPr/>
          <a:lstStyle/>
          <a:p>
            <a:r>
              <a:rPr lang="fr-FR" dirty="0" err="1" smtClean="0"/>
              <a:t>While</a:t>
            </a:r>
            <a:r>
              <a:rPr lang="fr-FR" dirty="0" smtClean="0"/>
              <a:t> Fundamentals are </a:t>
            </a:r>
            <a:r>
              <a:rPr lang="fr-FR" dirty="0" err="1" smtClean="0"/>
              <a:t>Increasing</a:t>
            </a:r>
            <a:endParaRPr lang="en-US" dirty="0"/>
          </a:p>
        </p:txBody>
      </p:sp>
    </p:spTree>
    <p:extLst>
      <p:ext uri="{BB962C8B-B14F-4D97-AF65-F5344CB8AC3E}">
        <p14:creationId xmlns:p14="http://schemas.microsoft.com/office/powerpoint/2010/main" val="2808160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a:t>The condition that determines the constant </a:t>
                </a:r>
                <a:r>
                  <a:rPr lang="en-US" i="1" dirty="0"/>
                  <a:t>C</a:t>
                </a:r>
                <a:r>
                  <a:rPr lang="en-US" dirty="0"/>
                  <a:t> is associated with the moment of transition between the two fundamentals regimes. </a:t>
                </a:r>
                <a:endParaRPr lang="en-US" dirty="0" smtClean="0"/>
              </a:p>
              <a:p>
                <a:pPr lvl="1"/>
                <a:r>
                  <a:rPr lang="en-US" dirty="0" smtClean="0"/>
                  <a:t>Everyone </a:t>
                </a:r>
                <a:r>
                  <a:rPr lang="en-US" dirty="0"/>
                  <a:t>knows that at exactly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𝑓</m:t>
                            </m:r>
                          </m:e>
                        </m:acc>
                      </m:num>
                      <m:den>
                        <m:r>
                          <a:rPr lang="en-US" i="1">
                            <a:latin typeface="Cambria Math" panose="02040503050406030204" pitchFamily="18" charset="0"/>
                          </a:rPr>
                          <m:t>𝜃</m:t>
                        </m:r>
                      </m:den>
                    </m:f>
                  </m:oMath>
                </a14:m>
                <a:r>
                  <a:rPr lang="en-US" dirty="0"/>
                  <a:t> , the fundamentals path will become </a:t>
                </a:r>
                <a:r>
                  <a:rPr lang="en-US" dirty="0" smtClean="0"/>
                  <a:t>constant. </a:t>
                </a:r>
              </a:p>
              <a:p>
                <a:pPr lvl="1"/>
                <a:r>
                  <a:rPr lang="en-US" dirty="0" smtClean="0"/>
                  <a:t>At </a:t>
                </a:r>
                <a:r>
                  <a:rPr lang="en-US" dirty="0"/>
                  <a:t>that moment, there cannot be a discontinuity of the exchange rate </a:t>
                </a:r>
                <a:r>
                  <a:rPr lang="en-US" dirty="0" smtClean="0"/>
                  <a:t>path.</a:t>
                </a:r>
                <a:endParaRPr lang="en-US" dirty="0"/>
              </a:p>
              <a:p>
                <a:endParaRPr lang="en-US" dirty="0" smtClean="0"/>
              </a:p>
              <a:p>
                <a:pPr>
                  <a:buFont typeface="Wingdings" panose="05000000000000000000" pitchFamily="2" charset="2"/>
                  <a:buChar char="Ø"/>
                </a:pPr>
                <a:r>
                  <a:rPr lang="en-US" dirty="0" smtClean="0"/>
                  <a:t>In general when </a:t>
                </a:r>
                <a:r>
                  <a:rPr lang="en-US" dirty="0"/>
                  <a:t>there is no unexpected event, there cannot be a discreet jump in the price of assets.</a:t>
                </a:r>
              </a:p>
              <a:p>
                <a:endParaRPr lang="en-US" dirty="0" smtClean="0"/>
              </a:p>
              <a:p>
                <a:r>
                  <a:rPr lang="en-US" dirty="0" smtClean="0"/>
                  <a:t>When </a:t>
                </a:r>
                <a:r>
                  <a:rPr lang="en-US" dirty="0"/>
                  <a:t>arriving at moment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𝑓</m:t>
                            </m:r>
                          </m:e>
                        </m:acc>
                      </m:num>
                      <m:den>
                        <m:r>
                          <a:rPr lang="en-US" i="1">
                            <a:latin typeface="Cambria Math" panose="02040503050406030204" pitchFamily="18" charset="0"/>
                          </a:rPr>
                          <m:t>𝜃</m:t>
                        </m:r>
                      </m:den>
                    </m:f>
                  </m:oMath>
                </a14:m>
                <a:r>
                  <a:rPr lang="en-US" dirty="0"/>
                  <a:t>, the exchange </a:t>
                </a:r>
                <a:r>
                  <a:rPr lang="en-US" dirty="0" smtClean="0"/>
                  <a:t>rate defined </a:t>
                </a:r>
                <a:r>
                  <a:rPr lang="en-US" dirty="0"/>
                  <a:t>by the trajectory in motion should be equal to its value by the trajectory that leads to the future. </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1014"/>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41</a:t>
            </a:fld>
            <a:endParaRPr lang="pt-BR"/>
          </a:p>
        </p:txBody>
      </p:sp>
      <mc:AlternateContent xmlns:mc="http://schemas.openxmlformats.org/markup-compatibility/2006" xmlns:a14="http://schemas.microsoft.com/office/drawing/2010/main">
        <mc:Choice Requires="a14">
          <p:sp>
            <p:nvSpPr>
              <p:cNvPr id="4" name="Titre 3"/>
              <p:cNvSpPr>
                <a:spLocks noGrp="1"/>
              </p:cNvSpPr>
              <p:nvPr>
                <p:ph type="title"/>
              </p:nvPr>
            </p:nvSpPr>
            <p:spPr/>
            <p:txBody>
              <a:bodyPr/>
              <a:lstStyle/>
              <a:p>
                <a:r>
                  <a:rPr lang="fr-FR" dirty="0"/>
                  <a:t>Finding </a:t>
                </a:r>
                <a14:m>
                  <m:oMath xmlns:m="http://schemas.openxmlformats.org/officeDocument/2006/math">
                    <m:r>
                      <a:rPr lang="en-US" i="1">
                        <a:latin typeface="Cambria Math" panose="02040503050406030204" pitchFamily="18" charset="0"/>
                      </a:rPr>
                      <m:t>𝐶</m:t>
                    </m:r>
                  </m:oMath>
                </a14:m>
                <a:endParaRPr lang="en-US" dirty="0"/>
              </a:p>
            </p:txBody>
          </p:sp>
        </mc:Choice>
        <mc:Fallback xmlns="">
          <p:sp>
            <p:nvSpPr>
              <p:cNvPr id="4" name="Titre 3"/>
              <p:cNvSpPr>
                <a:spLocks noGrp="1" noRot="1" noChangeAspect="1" noMove="1" noResize="1" noEditPoints="1" noAdjustHandles="1" noChangeArrowheads="1" noChangeShapeType="1" noTextEdit="1"/>
              </p:cNvSpPr>
              <p:nvPr>
                <p:ph type="title"/>
              </p:nvPr>
            </p:nvSpPr>
            <p:spPr>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8324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77500" lnSpcReduction="20000"/>
              </a:bodyPr>
              <a:lstStyle/>
              <a:p>
                <a:r>
                  <a:rPr lang="en-US" dirty="0" smtClean="0"/>
                  <a:t>In </a:t>
                </a:r>
                <a:r>
                  <a:rPr lang="en-US" dirty="0"/>
                  <a:t>mathematical terms, this means that</a:t>
                </a:r>
                <a:r>
                  <a:rPr lang="en-US" dirty="0" smtClean="0"/>
                  <a:t>: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𝜏</m:t>
                        </m:r>
                        <m:r>
                          <a:rPr lang="en-US" i="1">
                            <a:latin typeface="Cambria Math" panose="02040503050406030204" pitchFamily="18" charset="0"/>
                          </a:rPr>
                          <m:t>↑</m:t>
                        </m:r>
                        <m:f>
                          <m:fPr>
                            <m:ctrlPr>
                              <a:rPr lang="en-US" i="1">
                                <a:latin typeface="Cambria Math" panose="02040503050406030204" pitchFamily="18" charset="0"/>
                              </a:rPr>
                            </m:ctrlPr>
                          </m:fPr>
                          <m:num>
                            <m:bar>
                              <m:barPr>
                                <m:pos m:val="top"/>
                                <m:ctrlPr>
                                  <a:rPr lang="en-US" i="1">
                                    <a:latin typeface="Cambria Math" panose="02040503050406030204" pitchFamily="18" charset="0"/>
                                  </a:rPr>
                                </m:ctrlPr>
                              </m:barPr>
                              <m:e>
                                <m:r>
                                  <a:rPr lang="en-US" i="1">
                                    <a:latin typeface="Cambria Math" panose="02040503050406030204" pitchFamily="18" charset="0"/>
                                  </a:rPr>
                                  <m:t>𝑓</m:t>
                                </m:r>
                              </m:e>
                            </m:bar>
                          </m:num>
                          <m:den>
                            <m:r>
                              <a:rPr lang="en-US" i="1">
                                <a:latin typeface="Cambria Math" panose="02040503050406030204" pitchFamily="18" charset="0"/>
                              </a:rPr>
                              <m:t>𝜃</m:t>
                            </m:r>
                          </m:den>
                        </m:f>
                      </m:lim>
                    </m:limLow>
                    <m:r>
                      <a:rPr lang="en-US" i="1">
                        <a:latin typeface="Cambria Math" panose="02040503050406030204" pitchFamily="18" charset="0"/>
                      </a:rPr>
                      <m:t> </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𝜏</m:t>
                    </m:r>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𝜏</m:t>
                        </m:r>
                        <m:r>
                          <a:rPr lang="en-US" i="1">
                            <a:latin typeface="Cambria Math" panose="02040503050406030204" pitchFamily="18" charset="0"/>
                          </a:rPr>
                          <m:t>↓</m:t>
                        </m:r>
                        <m:f>
                          <m:fPr>
                            <m:ctrlPr>
                              <a:rPr lang="en-US" i="1">
                                <a:latin typeface="Cambria Math" panose="02040503050406030204" pitchFamily="18" charset="0"/>
                              </a:rPr>
                            </m:ctrlPr>
                          </m:fPr>
                          <m:num>
                            <m:bar>
                              <m:barPr>
                                <m:pos m:val="top"/>
                                <m:ctrlPr>
                                  <a:rPr lang="en-US" i="1">
                                    <a:latin typeface="Cambria Math" panose="02040503050406030204" pitchFamily="18" charset="0"/>
                                  </a:rPr>
                                </m:ctrlPr>
                              </m:barPr>
                              <m:e>
                                <m:r>
                                  <a:rPr lang="en-US" i="1">
                                    <a:latin typeface="Cambria Math" panose="02040503050406030204" pitchFamily="18" charset="0"/>
                                  </a:rPr>
                                  <m:t>𝑓</m:t>
                                </m:r>
                              </m:e>
                            </m:bar>
                          </m:num>
                          <m:den>
                            <m:r>
                              <a:rPr lang="en-US" i="1">
                                <a:latin typeface="Cambria Math" panose="02040503050406030204" pitchFamily="18" charset="0"/>
                              </a:rPr>
                              <m:t>𝜃</m:t>
                            </m:r>
                          </m:den>
                        </m:f>
                      </m:lim>
                    </m:limLow>
                    <m:r>
                      <a:rPr lang="en-US" i="1">
                        <a:latin typeface="Cambria Math" panose="02040503050406030204" pitchFamily="18" charset="0"/>
                      </a:rPr>
                      <m:t> </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𝜏</m:t>
                    </m:r>
                    <m:r>
                      <a:rPr lang="en-US" i="1">
                        <a:latin typeface="Cambria Math" panose="02040503050406030204" pitchFamily="18" charset="0"/>
                      </a:rPr>
                      <m:t>)</m:t>
                    </m:r>
                  </m:oMath>
                </a14:m>
                <a:endParaRPr lang="en-US" dirty="0" smtClean="0"/>
              </a:p>
              <a:p>
                <a:endParaRPr lang="en-US" dirty="0" smtClean="0"/>
              </a:p>
              <a:p>
                <a:r>
                  <a:rPr lang="en-US" dirty="0" smtClean="0"/>
                  <a:t>For </a:t>
                </a:r>
                <a14:m>
                  <m:oMath xmlns:m="http://schemas.openxmlformats.org/officeDocument/2006/math">
                    <m:r>
                      <a:rPr lang="en-US" i="1">
                        <a:latin typeface="Cambria Math" panose="02040503050406030204" pitchFamily="18" charset="0"/>
                      </a:rPr>
                      <m:t>𝑡</m:t>
                    </m:r>
                    <m:r>
                      <a:rPr lang="fr-FR" i="1">
                        <a:latin typeface="Cambria Math" panose="02040503050406030204" pitchFamily="18" charset="0"/>
                      </a:rPr>
                      <m:t>&lt;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𝑓</m:t>
                            </m:r>
                          </m:e>
                        </m:acc>
                      </m:num>
                      <m:den>
                        <m:r>
                          <a:rPr lang="en-US" i="1">
                            <a:latin typeface="Cambria Math" panose="02040503050406030204" pitchFamily="18" charset="0"/>
                          </a:rPr>
                          <m:t>𝜃</m:t>
                        </m:r>
                      </m:den>
                    </m:f>
                  </m:oMath>
                </a14:m>
                <a:r>
                  <a:rPr lang="en-US" dirty="0" smtClean="0"/>
                  <a:t>, </a:t>
                </a:r>
                <a14:m>
                  <m:oMath xmlns:m="http://schemas.openxmlformats.org/officeDocument/2006/math">
                    <m:r>
                      <a:rPr lang="en-US" i="1">
                        <a:latin typeface="Cambria Math" panose="02040503050406030204" pitchFamily="18" charset="0"/>
                      </a:rPr>
                      <m:t>𝑠</m:t>
                    </m:r>
                  </m:oMath>
                </a14:m>
                <a:r>
                  <a:rPr lang="en-US" dirty="0" smtClean="0"/>
                  <a:t> is </a:t>
                </a:r>
                <a:r>
                  <a:rPr lang="en-US" dirty="0"/>
                  <a:t>given by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𝜂𝜃</m:t>
                    </m:r>
                    <m:r>
                      <a:rPr lang="en-US" i="1">
                        <a:latin typeface="Cambria Math" panose="02040503050406030204" pitchFamily="18" charset="0"/>
                      </a:rPr>
                      <m:t>+</m:t>
                    </m:r>
                    <m:r>
                      <a:rPr lang="en-US" i="1">
                        <a:latin typeface="Cambria Math" panose="02040503050406030204" pitchFamily="18" charset="0"/>
                      </a:rPr>
                      <m:t>𝐶</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𝑓</m:t>
                                </m:r>
                              </m:num>
                              <m:den>
                                <m:r>
                                  <a:rPr lang="en-US" i="1">
                                    <a:latin typeface="Cambria Math" panose="02040503050406030204" pitchFamily="18" charset="0"/>
                                  </a:rPr>
                                  <m:t>𝜂𝜃</m:t>
                                </m:r>
                              </m:den>
                            </m:f>
                          </m:e>
                        </m:d>
                      </m:e>
                    </m:func>
                  </m:oMath>
                </a14:m>
                <a:r>
                  <a:rPr lang="en-US" dirty="0"/>
                  <a:t>, while for </a:t>
                </a:r>
                <a14:m>
                  <m:oMath xmlns:m="http://schemas.openxmlformats.org/officeDocument/2006/math">
                    <m:r>
                      <a:rPr lang="en-US" i="1">
                        <a:latin typeface="Cambria Math" panose="02040503050406030204" pitchFamily="18" charset="0"/>
                      </a:rPr>
                      <m:t>𝑡</m:t>
                    </m:r>
                    <m:r>
                      <a:rPr lang="fr-FR" i="1">
                        <a:latin typeface="Cambria Math" panose="02040503050406030204" pitchFamily="18" charset="0"/>
                      </a:rPr>
                      <m:t>&gt;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𝑓</m:t>
                            </m:r>
                          </m:e>
                        </m:acc>
                      </m:num>
                      <m:den>
                        <m:r>
                          <a:rPr lang="en-US" i="1">
                            <a:latin typeface="Cambria Math" panose="02040503050406030204" pitchFamily="18" charset="0"/>
                          </a:rPr>
                          <m:t>𝜃</m:t>
                        </m:r>
                      </m:den>
                    </m:f>
                  </m:oMath>
                </a14:m>
                <a:r>
                  <a:rPr lang="en-US" dirty="0"/>
                  <a:t>, it is given by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𝑓</m:t>
                        </m:r>
                      </m:e>
                    </m:bar>
                  </m:oMath>
                </a14:m>
                <a:r>
                  <a:rPr lang="en-US" dirty="0"/>
                  <a:t>. </a:t>
                </a:r>
              </a:p>
              <a:p>
                <a:endParaRPr lang="en-US" dirty="0"/>
              </a:p>
              <a:p>
                <a:r>
                  <a:rPr lang="en-US" dirty="0" smtClean="0"/>
                  <a:t>We then have that:</a:t>
                </a:r>
                <a:endParaRPr lang="en-US" dirty="0"/>
              </a:p>
              <a:p>
                <a:pPr marL="4572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𝑓</m:t>
                                      </m:r>
                                    </m:e>
                                  </m:acc>
                                </m:num>
                                <m:den>
                                  <m:r>
                                    <a:rPr lang="en-US" i="1">
                                      <a:latin typeface="Cambria Math" panose="02040503050406030204" pitchFamily="18" charset="0"/>
                                    </a:rPr>
                                    <m:t>𝜃</m:t>
                                  </m:r>
                                </m:den>
                              </m:f>
                              <m:r>
                                <a:rPr lang="en-US">
                                  <a:latin typeface="Cambria Math" panose="02040503050406030204" pitchFamily="18" charset="0"/>
                                </a:rPr>
                                <m:t> </m:t>
                              </m:r>
                            </m:lim>
                          </m:limLow>
                        </m:fName>
                        <m:e>
                          <m:d>
                            <m:dPr>
                              <m:ctrlPr>
                                <a:rPr lang="en-US" i="1">
                                  <a:latin typeface="Cambria Math" panose="02040503050406030204" pitchFamily="18" charset="0"/>
                                </a:rPr>
                              </m:ctrlPr>
                            </m:dPr>
                            <m:e>
                              <m:r>
                                <a:rPr lang="en-US" i="1">
                                  <a:latin typeface="Cambria Math" panose="02040503050406030204" pitchFamily="18" charset="0"/>
                                </a:rPr>
                                <m:t>𝜃</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𝜂𝜃</m:t>
                              </m:r>
                              <m:r>
                                <a:rPr lang="en-US" i="1">
                                  <a:latin typeface="Cambria Math" panose="02040503050406030204" pitchFamily="18" charset="0"/>
                                </a:rPr>
                                <m:t>+</m:t>
                              </m:r>
                              <m:r>
                                <a:rPr lang="en-US" i="1">
                                  <a:latin typeface="Cambria Math" panose="02040503050406030204" pitchFamily="18" charset="0"/>
                                </a:rPr>
                                <m:t>𝐶</m:t>
                              </m:r>
                              <m:r>
                                <m:rPr>
                                  <m:sty m:val="p"/>
                                </m:rPr>
                                <a:rPr lang="en-US">
                                  <a:latin typeface="Cambria Math" panose="02040503050406030204" pitchFamily="18" charset="0"/>
                                </a:rPr>
                                <m:t>exp</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sym typeface="Symbol" panose="05050102010706020507" pitchFamily="18" charset="2"/>
                                        </a:rPr>
                                        <m:t></m:t>
                                      </m:r>
                                    </m:den>
                                  </m:f>
                                </m:e>
                              </m:d>
                            </m:e>
                          </m:d>
                          <m:r>
                            <a:rPr lang="en-US" i="1">
                              <a:latin typeface="Cambria Math" panose="02040503050406030204" pitchFamily="18" charset="0"/>
                            </a:rPr>
                            <m:t>=</m:t>
                          </m:r>
                        </m:e>
                      </m:func>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𝑓</m:t>
                                      </m:r>
                                    </m:e>
                                  </m:acc>
                                </m:num>
                                <m:den>
                                  <m:r>
                                    <a:rPr lang="en-US" i="1">
                                      <a:latin typeface="Cambria Math" panose="02040503050406030204" pitchFamily="18" charset="0"/>
                                    </a:rPr>
                                    <m:t>𝜃</m:t>
                                  </m:r>
                                </m:den>
                              </m:f>
                              <m:r>
                                <a:rPr lang="en-US">
                                  <a:latin typeface="Cambria Math" panose="02040503050406030204" pitchFamily="18" charset="0"/>
                                </a:rPr>
                                <m:t> </m:t>
                              </m:r>
                            </m:lim>
                          </m:limLow>
                        </m:fName>
                        <m:e>
                          <m:acc>
                            <m:accPr>
                              <m:chr m:val="̅"/>
                              <m:ctrlPr>
                                <a:rPr lang="en-US" i="1">
                                  <a:latin typeface="Cambria Math" panose="02040503050406030204" pitchFamily="18" charset="0"/>
                                </a:rPr>
                              </m:ctrlPr>
                            </m:accPr>
                            <m:e>
                              <m:r>
                                <a:rPr lang="en-US" i="1">
                                  <a:latin typeface="Cambria Math" panose="02040503050406030204" pitchFamily="18" charset="0"/>
                                </a:rPr>
                                <m:t>𝑓</m:t>
                              </m:r>
                            </m:e>
                          </m:acc>
                        </m:e>
                      </m:func>
                    </m:oMath>
                  </m:oMathPara>
                </a14:m>
                <a:endParaRPr lang="en-US" dirty="0"/>
              </a:p>
              <a:p>
                <a:pPr marL="45720" indent="0">
                  <a:buNone/>
                </a:pPr>
                <a:r>
                  <a:rPr lang="en-US" dirty="0"/>
                  <a:t> </a:t>
                </a:r>
              </a:p>
              <a:p>
                <a:r>
                  <a:rPr lang="en-US" dirty="0"/>
                  <a:t>which results in: </a:t>
                </a:r>
              </a:p>
              <a:p>
                <a:pPr marL="45720" indent="0">
                  <a:buNone/>
                </a:pPr>
                <a14:m>
                  <m:oMathPara xmlns:m="http://schemas.openxmlformats.org/officeDocument/2006/math">
                    <m:oMathParaPr>
                      <m:jc m:val="centerGroup"/>
                    </m:oMathParaPr>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𝑓</m:t>
                          </m:r>
                        </m:e>
                      </m:bar>
                      <m:r>
                        <a:rPr lang="en-US" i="1">
                          <a:latin typeface="Cambria Math" panose="02040503050406030204" pitchFamily="18" charset="0"/>
                        </a:rPr>
                        <m:t>+ </m:t>
                      </m:r>
                      <m:r>
                        <a:rPr lang="en-US" i="1">
                          <a:latin typeface="Cambria Math" panose="02040503050406030204" pitchFamily="18" charset="0"/>
                        </a:rPr>
                        <m:t>𝜂𝜃</m:t>
                      </m:r>
                      <m:r>
                        <a:rPr lang="en-US" i="1">
                          <a:latin typeface="Cambria Math" panose="02040503050406030204" pitchFamily="18" charset="0"/>
                        </a:rPr>
                        <m:t>+</m:t>
                      </m:r>
                      <m:r>
                        <a:rPr lang="en-US" i="1">
                          <a:latin typeface="Cambria Math" panose="02040503050406030204" pitchFamily="18" charset="0"/>
                        </a:rPr>
                        <m:t>𝐶</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bar>
                                    <m:barPr>
                                      <m:pos m:val="top"/>
                                      <m:ctrlPr>
                                        <a:rPr lang="en-US" i="1">
                                          <a:latin typeface="Cambria Math" panose="02040503050406030204" pitchFamily="18" charset="0"/>
                                        </a:rPr>
                                      </m:ctrlPr>
                                    </m:barPr>
                                    <m:e>
                                      <m:r>
                                        <a:rPr lang="en-US" i="1">
                                          <a:latin typeface="Cambria Math" panose="02040503050406030204" pitchFamily="18" charset="0"/>
                                        </a:rPr>
                                        <m:t>𝑓</m:t>
                                      </m:r>
                                    </m:e>
                                  </m:bar>
                                </m:num>
                                <m:den>
                                  <m:r>
                                    <a:rPr lang="en-US" i="1">
                                      <a:latin typeface="Cambria Math" panose="02040503050406030204" pitchFamily="18" charset="0"/>
                                    </a:rPr>
                                    <m:t>𝜂𝜃</m:t>
                                  </m:r>
                                </m:den>
                              </m:f>
                            </m:e>
                          </m:d>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𝑓</m:t>
                              </m:r>
                            </m:e>
                          </m:bar>
                        </m:e>
                      </m:func>
                    </m:oMath>
                  </m:oMathPara>
                </a14:m>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𝜂𝜃</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𝑓</m:t>
                                      </m:r>
                                    </m:e>
                                  </m:bar>
                                </m:num>
                                <m:den>
                                  <m:r>
                                    <a:rPr lang="en-US" i="1">
                                      <a:latin typeface="Cambria Math" panose="02040503050406030204" pitchFamily="18" charset="0"/>
                                    </a:rPr>
                                    <m:t>𝜂𝜃</m:t>
                                  </m:r>
                                </m:den>
                              </m:f>
                            </m:e>
                          </m:d>
                        </m:e>
                      </m:func>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42</a:t>
            </a:fld>
            <a:endParaRPr lang="pt-BR"/>
          </a:p>
        </p:txBody>
      </p:sp>
      <mc:AlternateContent xmlns:mc="http://schemas.openxmlformats.org/markup-compatibility/2006" xmlns:a14="http://schemas.microsoft.com/office/drawing/2010/main">
        <mc:Choice Requires="a14">
          <p:sp>
            <p:nvSpPr>
              <p:cNvPr id="4" name="Titre 3"/>
              <p:cNvSpPr>
                <a:spLocks noGrp="1"/>
              </p:cNvSpPr>
              <p:nvPr>
                <p:ph type="title"/>
              </p:nvPr>
            </p:nvSpPr>
            <p:spPr/>
            <p:txBody>
              <a:bodyPr/>
              <a:lstStyle/>
              <a:p>
                <a:r>
                  <a:rPr lang="fr-FR" dirty="0" err="1" smtClean="0"/>
                  <a:t>Finding</a:t>
                </a:r>
                <a:r>
                  <a:rPr lang="fr-FR" dirty="0" smtClean="0"/>
                  <a:t> </a:t>
                </a:r>
                <a14:m>
                  <m:oMath xmlns:m="http://schemas.openxmlformats.org/officeDocument/2006/math">
                    <m:r>
                      <a:rPr lang="en-US" i="1">
                        <a:latin typeface="Cambria Math" panose="02040503050406030204" pitchFamily="18" charset="0"/>
                      </a:rPr>
                      <m:t>𝐶</m:t>
                    </m:r>
                  </m:oMath>
                </a14:m>
                <a:endParaRPr lang="en-US" dirty="0"/>
              </a:p>
            </p:txBody>
          </p:sp>
        </mc:Choice>
        <mc:Fallback xmlns="">
          <p:sp>
            <p:nvSpPr>
              <p:cNvPr id="4" name="Titre 3"/>
              <p:cNvSpPr>
                <a:spLocks noGrp="1" noRot="1" noChangeAspect="1" noMove="1" noResize="1" noEditPoints="1" noAdjustHandles="1" noChangeArrowheads="1" noChangeShapeType="1" noTextEdit="1"/>
              </p:cNvSpPr>
              <p:nvPr>
                <p:ph type="title"/>
              </p:nvPr>
            </p:nvSpPr>
            <p:spPr>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39579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The exchange rate path can therefore be written as</a:t>
                </a:r>
                <a:r>
                  <a:rPr lang="en-US" dirty="0" smtClean="0"/>
                  <a:t>:</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𝜃</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𝜂𝜃</m:t>
                              </m:r>
                              <m:r>
                                <a:rPr lang="en-US" i="1">
                                  <a:latin typeface="Cambria Math" panose="02040503050406030204" pitchFamily="18" charset="0"/>
                                </a:rPr>
                                <m:t>−</m:t>
                              </m:r>
                              <m:r>
                                <a:rPr lang="en-US" i="1">
                                  <a:latin typeface="Cambria Math" panose="02040503050406030204" pitchFamily="18" charset="0"/>
                                </a:rPr>
                                <m:t>𝜂𝜃</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𝜃</m:t>
                                          </m:r>
                                          <m:r>
                                            <a:rPr lang="en-US" i="1">
                                              <a:latin typeface="Cambria Math" panose="02040503050406030204" pitchFamily="18" charset="0"/>
                                            </a:rPr>
                                            <m:t>𝑡</m:t>
                                          </m:r>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𝑓</m:t>
                                              </m:r>
                                            </m:e>
                                          </m:bar>
                                        </m:num>
                                        <m:den>
                                          <m:r>
                                            <a:rPr lang="en-US" i="1">
                                              <a:latin typeface="Cambria Math" panose="02040503050406030204" pitchFamily="18" charset="0"/>
                                            </a:rPr>
                                            <m:t>𝜂𝜃</m:t>
                                          </m:r>
                                        </m:den>
                                      </m:f>
                                    </m:e>
                                  </m:d>
                                  <m:r>
                                    <a:rPr lang="en-US" i="1">
                                      <a:latin typeface="Cambria Math" panose="02040503050406030204" pitchFamily="18" charset="0"/>
                                    </a:rPr>
                                    <m:t> </m:t>
                                  </m:r>
                                  <m:r>
                                    <m:rPr>
                                      <m:sty m:val="p"/>
                                    </m:rPr>
                                    <a:rPr lang="en-US">
                                      <a:latin typeface="Cambria Math" panose="02040503050406030204" pitchFamily="18" charset="0"/>
                                    </a:rPr>
                                    <m:t>for</m:t>
                                  </m:r>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bar>
                                        <m:barPr>
                                          <m:pos m:val="top"/>
                                          <m:ctrlPr>
                                            <a:rPr lang="en-US" i="1">
                                              <a:latin typeface="Cambria Math" panose="02040503050406030204" pitchFamily="18" charset="0"/>
                                            </a:rPr>
                                          </m:ctrlPr>
                                        </m:barPr>
                                        <m:e>
                                          <m:r>
                                            <a:rPr lang="en-US" i="1">
                                              <a:latin typeface="Cambria Math" panose="02040503050406030204" pitchFamily="18" charset="0"/>
                                            </a:rPr>
                                            <m:t>𝑓</m:t>
                                          </m:r>
                                        </m:e>
                                      </m:bar>
                                    </m:num>
                                    <m:den>
                                      <m:r>
                                        <a:rPr lang="en-US" i="1">
                                          <a:latin typeface="Cambria Math" panose="02040503050406030204" pitchFamily="18" charset="0"/>
                                        </a:rPr>
                                        <m:t>𝜃</m:t>
                                      </m:r>
                                    </m:den>
                                  </m:f>
                                </m:e>
                              </m:func>
                            </m:e>
                            <m:e>
                              <m:bar>
                                <m:barPr>
                                  <m:pos m:val="top"/>
                                  <m:ctrlPr>
                                    <a:rPr lang="en-US" i="1">
                                      <a:latin typeface="Cambria Math" panose="02040503050406030204" pitchFamily="18" charset="0"/>
                                    </a:rPr>
                                  </m:ctrlPr>
                                </m:barPr>
                                <m:e>
                                  <m:r>
                                    <a:rPr lang="en-US" i="1">
                                      <a:latin typeface="Cambria Math" panose="02040503050406030204" pitchFamily="18" charset="0"/>
                                    </a:rPr>
                                    <m:t>𝑓</m:t>
                                  </m:r>
                                </m:e>
                              </m:bar>
                              <m:r>
                                <a:rPr lang="en-US" i="1">
                                  <a:latin typeface="Cambria Math" panose="02040503050406030204" pitchFamily="18" charset="0"/>
                                </a:rPr>
                                <m:t>                         </m:t>
                              </m:r>
                              <m:r>
                                <m:rPr>
                                  <m:sty m:val="p"/>
                                </m:rPr>
                                <a:rPr lang="en-US">
                                  <a:latin typeface="Cambria Math" panose="02040503050406030204" pitchFamily="18" charset="0"/>
                                </a:rPr>
                                <m:t>otherwise</m:t>
                              </m:r>
                              <m:r>
                                <a:rPr lang="en-US" i="1">
                                  <a:latin typeface="Cambria Math" panose="02040503050406030204" pitchFamily="18" charset="0"/>
                                </a:rPr>
                                <m:t>,</m:t>
                              </m:r>
                            </m:e>
                          </m:eqArr>
                        </m:e>
                      </m:d>
                    </m:oMath>
                  </m:oMathPara>
                </a14:m>
                <a:endParaRPr lang="en-US" dirty="0"/>
              </a:p>
              <a:p>
                <a:endParaRPr lang="en-US" dirty="0" smtClean="0"/>
              </a:p>
              <a:p>
                <a:r>
                  <a:rPr lang="en-US" dirty="0" smtClean="0"/>
                  <a:t>and </a:t>
                </a:r>
                <a:r>
                  <a:rPr lang="en-US" dirty="0"/>
                  <a:t>is represented by the dotted line in Figure </a:t>
                </a:r>
                <a:r>
                  <a:rPr lang="en-US" dirty="0" smtClean="0"/>
                  <a:t>6.3</a:t>
                </a:r>
              </a:p>
              <a:p>
                <a:pPr lvl="1"/>
                <a:r>
                  <a:rPr lang="en-US" dirty="0" smtClean="0"/>
                  <a:t>the </a:t>
                </a:r>
                <a:r>
                  <a:rPr lang="en-US" dirty="0"/>
                  <a:t>value of constant C is that which causes the dotted line to be </a:t>
                </a:r>
                <a:r>
                  <a:rPr lang="en-US" dirty="0" smtClean="0"/>
                  <a:t>continuous: </a:t>
                </a:r>
              </a:p>
              <a:p>
                <a:pPr lvl="2">
                  <a:buFont typeface="Wingdings" panose="05000000000000000000" pitchFamily="2" charset="2"/>
                  <a:buChar char="Ø"/>
                </a:pPr>
                <a:r>
                  <a:rPr lang="en-US" dirty="0" smtClean="0"/>
                  <a:t>at </a:t>
                </a:r>
                <a:r>
                  <a:rPr lang="en-US" dirty="0"/>
                  <a:t>moment </a:t>
                </a:r>
                <a14:m>
                  <m:oMath xmlns:m="http://schemas.openxmlformats.org/officeDocument/2006/math">
                    <m:r>
                      <a:rPr lang="en-US" i="1">
                        <a:latin typeface="Cambria Math" panose="02040503050406030204" pitchFamily="18" charset="0"/>
                      </a:rPr>
                      <m:t>𝜏</m:t>
                    </m:r>
                    <m:r>
                      <a:rPr lang="en-US" i="1">
                        <a:latin typeface="Cambria Math" panose="02040503050406030204" pitchFamily="18" charset="0"/>
                      </a:rPr>
                      <m:t>= </m:t>
                    </m:r>
                    <m:f>
                      <m:fPr>
                        <m:ctrlPr>
                          <a:rPr lang="en-US" i="1">
                            <a:latin typeface="Cambria Math" panose="02040503050406030204" pitchFamily="18" charset="0"/>
                          </a:rPr>
                        </m:ctrlPr>
                      </m:fPr>
                      <m:num>
                        <m:bar>
                          <m:barPr>
                            <m:pos m:val="top"/>
                            <m:ctrlPr>
                              <a:rPr lang="en-US" i="1">
                                <a:latin typeface="Cambria Math" panose="02040503050406030204" pitchFamily="18" charset="0"/>
                              </a:rPr>
                            </m:ctrlPr>
                          </m:barPr>
                          <m:e>
                            <m:r>
                              <a:rPr lang="en-US" i="1">
                                <a:latin typeface="Cambria Math" panose="02040503050406030204" pitchFamily="18" charset="0"/>
                              </a:rPr>
                              <m:t>𝑓</m:t>
                            </m:r>
                          </m:e>
                        </m:bar>
                      </m:num>
                      <m:den>
                        <m:r>
                          <a:rPr lang="en-US" i="1">
                            <a:latin typeface="Cambria Math" panose="02040503050406030204" pitchFamily="18" charset="0"/>
                          </a:rPr>
                          <m:t>𝜃</m:t>
                        </m:r>
                      </m:den>
                    </m:f>
                  </m:oMath>
                </a14:m>
                <a:r>
                  <a:rPr lang="en-US" dirty="0"/>
                  <a:t> the exchange rate will be exactly equal to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𝑓</m:t>
                        </m:r>
                      </m:e>
                    </m:bar>
                  </m:oMath>
                </a14:m>
                <a:r>
                  <a:rPr lang="en-US" dirty="0"/>
                  <a:t> on the exchange rate path prior to this moment.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43</a:t>
            </a:fld>
            <a:endParaRPr lang="pt-BR"/>
          </a:p>
        </p:txBody>
      </p:sp>
      <p:sp>
        <p:nvSpPr>
          <p:cNvPr id="4" name="Titre 3"/>
          <p:cNvSpPr>
            <a:spLocks noGrp="1"/>
          </p:cNvSpPr>
          <p:nvPr>
            <p:ph type="title"/>
          </p:nvPr>
        </p:nvSpPr>
        <p:spPr/>
        <p:txBody>
          <a:bodyPr/>
          <a:lstStyle/>
          <a:p>
            <a:r>
              <a:rPr lang="fr-FR" dirty="0" smtClean="0"/>
              <a:t>The exchange rate </a:t>
            </a:r>
            <a:r>
              <a:rPr lang="fr-FR" dirty="0" err="1" smtClean="0"/>
              <a:t>path</a:t>
            </a:r>
            <a:endParaRPr lang="en-US" dirty="0"/>
          </a:p>
        </p:txBody>
      </p:sp>
    </p:spTree>
    <p:extLst>
      <p:ext uri="{BB962C8B-B14F-4D97-AF65-F5344CB8AC3E}">
        <p14:creationId xmlns:p14="http://schemas.microsoft.com/office/powerpoint/2010/main" val="3131315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44</a:t>
            </a:fld>
            <a:endParaRPr lang="pt-BR"/>
          </a:p>
        </p:txBody>
      </p:sp>
      <p:sp>
        <p:nvSpPr>
          <p:cNvPr id="4" name="Titre 3"/>
          <p:cNvSpPr>
            <a:spLocks noGrp="1"/>
          </p:cNvSpPr>
          <p:nvPr>
            <p:ph type="title"/>
          </p:nvPr>
        </p:nvSpPr>
        <p:spPr/>
        <p:txBody>
          <a:bodyPr/>
          <a:lstStyle/>
          <a:p>
            <a:r>
              <a:rPr lang="fr-FR" dirty="0" smtClean="0"/>
              <a:t>Exchange Rate and </a:t>
            </a:r>
            <a:br>
              <a:rPr lang="fr-FR" dirty="0" smtClean="0"/>
            </a:br>
            <a:r>
              <a:rPr lang="fr-FR" dirty="0" smtClean="0"/>
              <a:t>Fundamentals </a:t>
            </a:r>
            <a:r>
              <a:rPr lang="fr-FR" dirty="0" err="1" smtClean="0"/>
              <a:t>Paths</a:t>
            </a:r>
            <a:endParaRPr lang="en-US" dirty="0"/>
          </a:p>
        </p:txBody>
      </p:sp>
      <p:pic>
        <p:nvPicPr>
          <p:cNvPr id="7" name="Image 6"/>
          <p:cNvPicPr>
            <a:picLocks noChangeAspect="1"/>
          </p:cNvPicPr>
          <p:nvPr/>
        </p:nvPicPr>
        <p:blipFill>
          <a:blip r:embed="rId2"/>
          <a:stretch>
            <a:fillRect/>
          </a:stretch>
        </p:blipFill>
        <p:spPr>
          <a:xfrm>
            <a:off x="1619672" y="1845137"/>
            <a:ext cx="6336704" cy="5054911"/>
          </a:xfrm>
          <a:prstGeom prst="rect">
            <a:avLst/>
          </a:prstGeom>
        </p:spPr>
      </p:pic>
    </p:spTree>
    <p:extLst>
      <p:ext uri="{BB962C8B-B14F-4D97-AF65-F5344CB8AC3E}">
        <p14:creationId xmlns:p14="http://schemas.microsoft.com/office/powerpoint/2010/main" val="3278130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a:bodyPr>
              <a:lstStyle/>
              <a:p>
                <a:r>
                  <a:rPr lang="en-US" dirty="0"/>
                  <a:t>It is interesting to note that, before the transition of regime, the fundamentals </a:t>
                </a:r>
                <a:r>
                  <a:rPr lang="en-US" dirty="0" smtClean="0"/>
                  <a:t>increases at a faster rate than the exchange rate.</a:t>
                </a:r>
              </a:p>
              <a:p>
                <a:pPr marL="45720" indent="0">
                  <a:buNone/>
                </a:pPr>
                <a:r>
                  <a:rPr lang="en-US" dirty="0" smtClean="0"/>
                  <a:t> </a:t>
                </a:r>
              </a:p>
              <a:p>
                <a:r>
                  <a:rPr lang="en-US" dirty="0" smtClean="0"/>
                  <a:t>Intuition:</a:t>
                </a:r>
              </a:p>
              <a:p>
                <a:pPr lvl="1"/>
                <a:r>
                  <a:rPr lang="en-US" dirty="0" smtClean="0"/>
                  <a:t>Despite </a:t>
                </a:r>
                <a:r>
                  <a:rPr lang="en-US" dirty="0"/>
                  <a:t>the fundamentals growing at the rate of </a:t>
                </a:r>
                <a14:m>
                  <m:oMath xmlns:m="http://schemas.openxmlformats.org/officeDocument/2006/math">
                    <m:r>
                      <a:rPr lang="en-US" i="1">
                        <a:latin typeface="Cambria Math" panose="02040503050406030204" pitchFamily="18" charset="0"/>
                      </a:rPr>
                      <m:t>𝜃</m:t>
                    </m:r>
                  </m:oMath>
                </a14:m>
                <a:r>
                  <a:rPr lang="en-US" dirty="0"/>
                  <a:t> in this period, at some time in the future they will cease to grow. </a:t>
                </a:r>
                <a:endParaRPr lang="en-US" dirty="0" smtClean="0"/>
              </a:p>
              <a:p>
                <a:endParaRPr lang="en-US" dirty="0"/>
              </a:p>
              <a:p>
                <a:pPr lvl="1"/>
                <a:r>
                  <a:rPr lang="en-US" dirty="0" smtClean="0"/>
                  <a:t>Given </a:t>
                </a:r>
                <a:r>
                  <a:rPr lang="en-US" dirty="0"/>
                  <a:t>that the growth of fundamentals at the rate of </a:t>
                </a:r>
                <a14:m>
                  <m:oMath xmlns:m="http://schemas.openxmlformats.org/officeDocument/2006/math">
                    <m:r>
                      <a:rPr lang="en-US" i="1">
                        <a:latin typeface="Cambria Math" panose="02040503050406030204" pitchFamily="18" charset="0"/>
                      </a:rPr>
                      <m:t>𝜃</m:t>
                    </m:r>
                  </m:oMath>
                </a14:m>
                <a:r>
                  <a:rPr lang="en-US" dirty="0"/>
                  <a:t> is not permanent, it is not completely incorporated into the depreciation expectation</a:t>
                </a:r>
                <a:r>
                  <a:rPr lang="en-US" dirty="0" smtClean="0"/>
                  <a:t>.</a:t>
                </a:r>
              </a:p>
              <a:p>
                <a:endParaRPr lang="en-US" dirty="0"/>
              </a:p>
              <a:p>
                <a:pPr lvl="1"/>
                <a:r>
                  <a:rPr lang="en-US" dirty="0" smtClean="0"/>
                  <a:t>The </a:t>
                </a:r>
                <a:r>
                  <a:rPr lang="en-US" dirty="0"/>
                  <a:t>depreciation expectation decreases </a:t>
                </a:r>
                <a:r>
                  <a:rPr lang="en-US" dirty="0" smtClean="0"/>
                  <a:t>and, at </a:t>
                </a:r>
                <a:r>
                  <a:rPr lang="en-US" dirty="0"/>
                  <a:t>the transition moment, we have that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𝑑𝑠</m:t>
                        </m:r>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𝑓</m:t>
                            </m:r>
                          </m:e>
                        </m:ba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num>
                      <m:den>
                        <m:r>
                          <a:rPr lang="en-US" i="1">
                            <a:latin typeface="Cambria Math" panose="02040503050406030204" pitchFamily="18" charset="0"/>
                          </a:rPr>
                          <m:t>𝑑𝑡</m:t>
                        </m:r>
                      </m:den>
                    </m:f>
                    <m:r>
                      <a:rPr lang="en-US" i="1">
                        <a:latin typeface="Cambria Math" panose="02040503050406030204" pitchFamily="18" charset="0"/>
                      </a:rPr>
                      <m:t>=0</m:t>
                    </m:r>
                  </m:oMath>
                </a14:m>
                <a:r>
                  <a:rPr lang="en-US" dirty="0"/>
                  <a:t>, </a:t>
                </a:r>
                <a:r>
                  <a:rPr lang="en-US" dirty="0" smtClean="0"/>
                  <a:t>continuing to </a:t>
                </a:r>
                <a:r>
                  <a:rPr lang="en-US" dirty="0"/>
                  <a:t>be zero from this point forward.</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830" r="-94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45</a:t>
            </a:fld>
            <a:endParaRPr lang="pt-BR"/>
          </a:p>
        </p:txBody>
      </p:sp>
      <p:sp>
        <p:nvSpPr>
          <p:cNvPr id="4" name="Titre 3"/>
          <p:cNvSpPr>
            <a:spLocks noGrp="1"/>
          </p:cNvSpPr>
          <p:nvPr>
            <p:ph type="title"/>
          </p:nvPr>
        </p:nvSpPr>
        <p:spPr/>
        <p:txBody>
          <a:bodyPr/>
          <a:lstStyle/>
          <a:p>
            <a:r>
              <a:rPr lang="fr-FR" dirty="0" smtClean="0"/>
              <a:t>Exchange Rate and Fundamentals</a:t>
            </a:r>
            <a:endParaRPr lang="en-US" dirty="0"/>
          </a:p>
        </p:txBody>
      </p:sp>
    </p:spTree>
    <p:extLst>
      <p:ext uri="{BB962C8B-B14F-4D97-AF65-F5344CB8AC3E}">
        <p14:creationId xmlns:p14="http://schemas.microsoft.com/office/powerpoint/2010/main" val="4936705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Money, Assets, and Goods </a:t>
            </a:r>
            <a:r>
              <a:rPr lang="en-US" dirty="0" smtClean="0"/>
              <a:t>Markets</a:t>
            </a:r>
          </a:p>
          <a:p>
            <a:pPr lvl="1"/>
            <a:r>
              <a:rPr lang="en-US" dirty="0" smtClean="0"/>
              <a:t>Money </a:t>
            </a:r>
            <a:r>
              <a:rPr lang="en-US" dirty="0"/>
              <a:t>Market </a:t>
            </a:r>
            <a:endParaRPr lang="en-US" dirty="0" smtClean="0"/>
          </a:p>
          <a:p>
            <a:pPr lvl="1"/>
            <a:r>
              <a:rPr lang="en-US" dirty="0" smtClean="0"/>
              <a:t>Assets Market</a:t>
            </a:r>
          </a:p>
          <a:p>
            <a:pPr lvl="1"/>
            <a:r>
              <a:rPr lang="en-US" dirty="0" smtClean="0"/>
              <a:t>Goods Market</a:t>
            </a:r>
            <a:endParaRPr lang="en-US" dirty="0"/>
          </a:p>
          <a:p>
            <a:endParaRPr lang="en-US" dirty="0" smtClean="0"/>
          </a:p>
          <a:p>
            <a:r>
              <a:rPr lang="en-US" dirty="0" smtClean="0"/>
              <a:t>Exchange </a:t>
            </a:r>
            <a:r>
              <a:rPr lang="en-US" dirty="0"/>
              <a:t>Rate Fundamentals </a:t>
            </a:r>
            <a:endParaRPr lang="en-US" dirty="0" smtClean="0"/>
          </a:p>
          <a:p>
            <a:pPr lvl="1"/>
            <a:r>
              <a:rPr lang="en-US" dirty="0" smtClean="0"/>
              <a:t>Constant </a:t>
            </a:r>
            <a:r>
              <a:rPr lang="en-US" dirty="0"/>
              <a:t>Fundamentals </a:t>
            </a:r>
            <a:endParaRPr lang="en-US" dirty="0" smtClean="0"/>
          </a:p>
          <a:p>
            <a:pPr lvl="1"/>
            <a:r>
              <a:rPr lang="en-US" dirty="0" smtClean="0"/>
              <a:t>Fundamentals </a:t>
            </a:r>
            <a:r>
              <a:rPr lang="en-US" dirty="0"/>
              <a:t>Increasing at a Constant Rate </a:t>
            </a:r>
            <a:endParaRPr lang="en-US" dirty="0" smtClean="0"/>
          </a:p>
          <a:p>
            <a:pPr lvl="1"/>
            <a:r>
              <a:rPr lang="en-US" dirty="0" smtClean="0"/>
              <a:t>Fundamentals </a:t>
            </a:r>
            <a:r>
              <a:rPr lang="en-US" dirty="0"/>
              <a:t>That Increase and Then Remain </a:t>
            </a:r>
            <a:r>
              <a:rPr lang="en-US" dirty="0" smtClean="0"/>
              <a:t>Constant</a:t>
            </a:r>
            <a:endParaRPr lang="en-US" dirty="0"/>
          </a:p>
          <a:p>
            <a:endParaRPr lang="en-US" dirty="0" smtClean="0"/>
          </a:p>
          <a:p>
            <a:r>
              <a:rPr lang="en-US" dirty="0" smtClean="0">
                <a:solidFill>
                  <a:schemeClr val="bg2">
                    <a:lumMod val="50000"/>
                  </a:schemeClr>
                </a:solidFill>
              </a:rPr>
              <a:t>Applications</a:t>
            </a:r>
            <a:r>
              <a:rPr lang="en-US" dirty="0">
                <a:solidFill>
                  <a:schemeClr val="bg2">
                    <a:lumMod val="50000"/>
                  </a:schemeClr>
                </a:solidFill>
              </a:rPr>
              <a:t>, Extensions, and Limits of the </a:t>
            </a:r>
            <a:r>
              <a:rPr lang="en-US" dirty="0" smtClean="0">
                <a:solidFill>
                  <a:schemeClr val="bg2">
                    <a:lumMod val="50000"/>
                  </a:schemeClr>
                </a:solidFill>
              </a:rPr>
              <a:t>Model</a:t>
            </a:r>
            <a:endParaRPr lang="en-US" dirty="0">
              <a:solidFill>
                <a:schemeClr val="bg2">
                  <a:lumMod val="50000"/>
                </a:schemeClr>
              </a:solidFill>
            </a:endParaRP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46</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1571582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The monetary model with flexible </a:t>
            </a:r>
            <a:r>
              <a:rPr lang="en-US" dirty="0" smtClean="0"/>
              <a:t>prices:</a:t>
            </a:r>
          </a:p>
          <a:p>
            <a:pPr lvl="1"/>
            <a:endParaRPr lang="en-US" dirty="0" smtClean="0"/>
          </a:p>
          <a:p>
            <a:pPr lvl="1"/>
            <a:r>
              <a:rPr lang="en-US" dirty="0" smtClean="0"/>
              <a:t>study the </a:t>
            </a:r>
            <a:r>
              <a:rPr lang="en-US" dirty="0"/>
              <a:t>impact of fundamentals on the nominal exchange </a:t>
            </a:r>
            <a:r>
              <a:rPr lang="en-US" dirty="0" smtClean="0"/>
              <a:t>rate</a:t>
            </a:r>
          </a:p>
          <a:p>
            <a:pPr lvl="1"/>
            <a:r>
              <a:rPr lang="en-US" dirty="0" smtClean="0"/>
              <a:t>shows </a:t>
            </a:r>
            <a:r>
              <a:rPr lang="en-US" dirty="0"/>
              <a:t>how monetary policy affects the exchange rate and how it should be used to attain exchange rate </a:t>
            </a:r>
            <a:r>
              <a:rPr lang="en-US" dirty="0" smtClean="0"/>
              <a:t>goals</a:t>
            </a:r>
          </a:p>
          <a:p>
            <a:pPr lvl="1"/>
            <a:r>
              <a:rPr lang="en-US" dirty="0" smtClean="0"/>
              <a:t>explains </a:t>
            </a:r>
            <a:r>
              <a:rPr lang="en-US" dirty="0"/>
              <a:t>the role of future expectations on the current exchange rate.</a:t>
            </a:r>
          </a:p>
          <a:p>
            <a:endParaRPr lang="en-US" dirty="0" smtClean="0"/>
          </a:p>
          <a:p>
            <a:r>
              <a:rPr lang="en-US" dirty="0" smtClean="0"/>
              <a:t>This model </a:t>
            </a:r>
            <a:r>
              <a:rPr lang="en-US" dirty="0"/>
              <a:t>was </a:t>
            </a:r>
            <a:r>
              <a:rPr lang="en-US" dirty="0" smtClean="0"/>
              <a:t>useful </a:t>
            </a:r>
            <a:r>
              <a:rPr lang="en-US" dirty="0"/>
              <a:t>to understand the effects </a:t>
            </a:r>
            <a:r>
              <a:rPr lang="en-US" dirty="0" smtClean="0"/>
              <a:t>a </a:t>
            </a:r>
            <a:r>
              <a:rPr lang="en-US" dirty="0"/>
              <a:t>regime of exchange rate target </a:t>
            </a:r>
            <a:r>
              <a:rPr lang="en-US" dirty="0" smtClean="0"/>
              <a:t>zones</a:t>
            </a:r>
          </a:p>
          <a:p>
            <a:pPr lvl="1"/>
            <a:endParaRPr lang="en-US" dirty="0" smtClean="0"/>
          </a:p>
          <a:p>
            <a:pPr lvl="1"/>
            <a:r>
              <a:rPr lang="en-US" dirty="0" smtClean="0"/>
              <a:t>where </a:t>
            </a:r>
            <a:r>
              <a:rPr lang="en-US" dirty="0"/>
              <a:t>the government commits to maintain the exchange rate within previously established limits. </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47</a:t>
            </a:fld>
            <a:endParaRPr lang="pt-BR"/>
          </a:p>
        </p:txBody>
      </p:sp>
      <p:sp>
        <p:nvSpPr>
          <p:cNvPr id="4" name="Titre 3"/>
          <p:cNvSpPr>
            <a:spLocks noGrp="1"/>
          </p:cNvSpPr>
          <p:nvPr>
            <p:ph type="title"/>
          </p:nvPr>
        </p:nvSpPr>
        <p:spPr/>
        <p:txBody>
          <a:bodyPr/>
          <a:lstStyle/>
          <a:p>
            <a:r>
              <a:rPr lang="en-US" dirty="0"/>
              <a:t>Applications, Extensions and </a:t>
            </a:r>
            <a:r>
              <a:rPr lang="en-US" dirty="0" smtClean="0"/>
              <a:t/>
            </a:r>
            <a:br>
              <a:rPr lang="en-US" dirty="0" smtClean="0"/>
            </a:br>
            <a:r>
              <a:rPr lang="en-US" dirty="0" smtClean="0"/>
              <a:t>Limits </a:t>
            </a:r>
            <a:r>
              <a:rPr lang="en-US" dirty="0"/>
              <a:t>of the Model</a:t>
            </a:r>
          </a:p>
        </p:txBody>
      </p:sp>
    </p:spTree>
    <p:extLst>
      <p:ext uri="{BB962C8B-B14F-4D97-AF65-F5344CB8AC3E}">
        <p14:creationId xmlns:p14="http://schemas.microsoft.com/office/powerpoint/2010/main" val="28985201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Krugman (1991): exchange </a:t>
            </a:r>
            <a:r>
              <a:rPr lang="en-US" dirty="0"/>
              <a:t>rate target zones </a:t>
            </a:r>
            <a:r>
              <a:rPr lang="en-US" dirty="0" smtClean="0"/>
              <a:t>have a </a:t>
            </a:r>
            <a:r>
              <a:rPr lang="en-US" dirty="0"/>
              <a:t>stabilizing effect known as the </a:t>
            </a:r>
            <a:r>
              <a:rPr lang="en-US" i="1" dirty="0"/>
              <a:t>honeymoon effect</a:t>
            </a:r>
            <a:r>
              <a:rPr lang="en-US" dirty="0"/>
              <a:t>. </a:t>
            </a:r>
            <a:endParaRPr lang="en-US" dirty="0" smtClean="0"/>
          </a:p>
          <a:p>
            <a:pPr lvl="1"/>
            <a:endParaRPr lang="en-US" dirty="0" smtClean="0"/>
          </a:p>
          <a:p>
            <a:pPr lvl="1"/>
            <a:r>
              <a:rPr lang="en-US" dirty="0" smtClean="0"/>
              <a:t>the </a:t>
            </a:r>
            <a:r>
              <a:rPr lang="en-US" dirty="0"/>
              <a:t>impact of fundamentals </a:t>
            </a:r>
            <a:r>
              <a:rPr lang="en-US" dirty="0" smtClean="0"/>
              <a:t>on </a:t>
            </a:r>
            <a:r>
              <a:rPr lang="en-US" dirty="0"/>
              <a:t>the exchange rate reduced as it neared the pre-established limits of the exchange rate band. </a:t>
            </a:r>
            <a:endParaRPr lang="en-US" dirty="0" smtClean="0"/>
          </a:p>
          <a:p>
            <a:pPr lvl="1"/>
            <a:endParaRPr lang="en-US" dirty="0" smtClean="0"/>
          </a:p>
          <a:p>
            <a:pPr lvl="1"/>
            <a:r>
              <a:rPr lang="en-US" dirty="0" smtClean="0"/>
              <a:t>This </a:t>
            </a:r>
            <a:r>
              <a:rPr lang="en-US" dirty="0"/>
              <a:t>honeymoon effect is generated by the impact of the expectations on the exchange rate path, as in our last case studied, where the fundamentals initially increased and then remained constant. </a:t>
            </a:r>
            <a:endParaRPr lang="en-US" dirty="0" smtClean="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48</a:t>
            </a:fld>
            <a:endParaRPr lang="pt-BR"/>
          </a:p>
        </p:txBody>
      </p:sp>
      <p:sp>
        <p:nvSpPr>
          <p:cNvPr id="4" name="Titre 3"/>
          <p:cNvSpPr>
            <a:spLocks noGrp="1"/>
          </p:cNvSpPr>
          <p:nvPr>
            <p:ph type="title"/>
          </p:nvPr>
        </p:nvSpPr>
        <p:spPr/>
        <p:txBody>
          <a:bodyPr/>
          <a:lstStyle/>
          <a:p>
            <a:r>
              <a:rPr lang="en-US" dirty="0"/>
              <a:t>Applications, Extensions and </a:t>
            </a:r>
            <a:br>
              <a:rPr lang="en-US" dirty="0"/>
            </a:br>
            <a:r>
              <a:rPr lang="en-US" dirty="0"/>
              <a:t>Limits of the Model</a:t>
            </a:r>
          </a:p>
        </p:txBody>
      </p:sp>
    </p:spTree>
    <p:extLst>
      <p:ext uri="{BB962C8B-B14F-4D97-AF65-F5344CB8AC3E}">
        <p14:creationId xmlns:p14="http://schemas.microsoft.com/office/powerpoint/2010/main" val="32980173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smtClean="0"/>
              <a:t>The monetary model with flexible prices does </a:t>
            </a:r>
            <a:r>
              <a:rPr lang="en-US" dirty="0"/>
              <a:t>not help in understanding </a:t>
            </a:r>
            <a:r>
              <a:rPr lang="en-US" dirty="0" smtClean="0"/>
              <a:t>the </a:t>
            </a:r>
            <a:r>
              <a:rPr lang="en-US" dirty="0"/>
              <a:t>relation between the exchange rate and the real side of the economy. </a:t>
            </a:r>
            <a:endParaRPr lang="en-US" dirty="0" smtClean="0"/>
          </a:p>
          <a:p>
            <a:endParaRPr lang="en-US" dirty="0"/>
          </a:p>
          <a:p>
            <a:r>
              <a:rPr lang="en-US" dirty="0" smtClean="0"/>
              <a:t>Complete </a:t>
            </a:r>
            <a:r>
              <a:rPr lang="en-US" dirty="0"/>
              <a:t>price flexibility </a:t>
            </a:r>
            <a:r>
              <a:rPr lang="en-US" dirty="0" smtClean="0"/>
              <a:t>=&gt; prices adjust </a:t>
            </a:r>
            <a:r>
              <a:rPr lang="en-US" dirty="0"/>
              <a:t>immediately to any movement in the nominal exchange </a:t>
            </a:r>
            <a:r>
              <a:rPr lang="en-US" dirty="0" smtClean="0"/>
              <a:t>rate =&gt; </a:t>
            </a:r>
            <a:r>
              <a:rPr lang="en-US" dirty="0"/>
              <a:t>the real exchange rate is always constant. </a:t>
            </a:r>
            <a:endParaRPr lang="en-US" dirty="0" smtClean="0"/>
          </a:p>
          <a:p>
            <a:endParaRPr lang="en-US" dirty="0"/>
          </a:p>
          <a:p>
            <a:pPr>
              <a:buFont typeface="Wingdings" panose="05000000000000000000" pitchFamily="2" charset="2"/>
              <a:buChar char="Ø"/>
            </a:pPr>
            <a:r>
              <a:rPr lang="en-US" dirty="0" smtClean="0"/>
              <a:t>Changes </a:t>
            </a:r>
            <a:r>
              <a:rPr lang="en-US" dirty="0"/>
              <a:t>in the nominal exchange rate affect neither the output level nor the trade balance. </a:t>
            </a: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ü"/>
            </a:pPr>
            <a:r>
              <a:rPr lang="en-US" dirty="0"/>
              <a:t>T</a:t>
            </a:r>
            <a:r>
              <a:rPr lang="en-US" dirty="0" smtClean="0"/>
              <a:t>his </a:t>
            </a:r>
            <a:r>
              <a:rPr lang="en-US" dirty="0"/>
              <a:t>model should be seen as a long-term representation, where prices have had time to adjust to exchange </a:t>
            </a:r>
            <a:r>
              <a:rPr lang="en-US" dirty="0" smtClean="0"/>
              <a:t>rate changes.</a:t>
            </a:r>
          </a:p>
          <a:p>
            <a:pPr>
              <a:buFont typeface="Wingdings" panose="05000000000000000000" pitchFamily="2" charset="2"/>
              <a:buChar char="Ø"/>
            </a:pPr>
            <a:endParaRPr lang="en-US" dirty="0" smtClean="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49</a:t>
            </a:fld>
            <a:endParaRPr lang="pt-BR"/>
          </a:p>
        </p:txBody>
      </p:sp>
      <p:sp>
        <p:nvSpPr>
          <p:cNvPr id="4" name="Titre 3"/>
          <p:cNvSpPr>
            <a:spLocks noGrp="1"/>
          </p:cNvSpPr>
          <p:nvPr>
            <p:ph type="title"/>
          </p:nvPr>
        </p:nvSpPr>
        <p:spPr/>
        <p:txBody>
          <a:bodyPr/>
          <a:lstStyle/>
          <a:p>
            <a:r>
              <a:rPr lang="en-US" dirty="0"/>
              <a:t>Applications, Extensions and </a:t>
            </a:r>
            <a:br>
              <a:rPr lang="en-US" dirty="0"/>
            </a:br>
            <a:r>
              <a:rPr lang="en-US" dirty="0"/>
              <a:t>Limits of the Model</a:t>
            </a:r>
          </a:p>
        </p:txBody>
      </p:sp>
    </p:spTree>
    <p:extLst>
      <p:ext uri="{BB962C8B-B14F-4D97-AF65-F5344CB8AC3E}">
        <p14:creationId xmlns:p14="http://schemas.microsoft.com/office/powerpoint/2010/main" val="95555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solidFill>
                  <a:schemeClr val="bg2">
                    <a:lumMod val="50000"/>
                  </a:schemeClr>
                </a:solidFill>
              </a:rPr>
              <a:t>Money, Assets, and Goods </a:t>
            </a:r>
            <a:r>
              <a:rPr lang="en-US" dirty="0" smtClean="0">
                <a:solidFill>
                  <a:schemeClr val="bg2">
                    <a:lumMod val="50000"/>
                  </a:schemeClr>
                </a:solidFill>
              </a:rPr>
              <a:t>Markets</a:t>
            </a:r>
          </a:p>
          <a:p>
            <a:pPr lvl="1"/>
            <a:r>
              <a:rPr lang="en-US" dirty="0" smtClean="0"/>
              <a:t>Money </a:t>
            </a:r>
            <a:r>
              <a:rPr lang="en-US" dirty="0"/>
              <a:t>Market </a:t>
            </a:r>
            <a:endParaRPr lang="en-US" dirty="0" smtClean="0"/>
          </a:p>
          <a:p>
            <a:pPr lvl="1"/>
            <a:r>
              <a:rPr lang="en-US" dirty="0" smtClean="0"/>
              <a:t>Assets Market</a:t>
            </a:r>
          </a:p>
          <a:p>
            <a:pPr lvl="1"/>
            <a:r>
              <a:rPr lang="en-US" dirty="0" smtClean="0"/>
              <a:t>Goods Market</a:t>
            </a:r>
            <a:endParaRPr lang="en-US" dirty="0"/>
          </a:p>
          <a:p>
            <a:endParaRPr lang="en-US" dirty="0" smtClean="0"/>
          </a:p>
          <a:p>
            <a:r>
              <a:rPr lang="en-US" dirty="0" smtClean="0"/>
              <a:t>Exchange </a:t>
            </a:r>
            <a:r>
              <a:rPr lang="en-US" dirty="0"/>
              <a:t>Rate Fundamentals </a:t>
            </a:r>
            <a:endParaRPr lang="en-US" dirty="0" smtClean="0"/>
          </a:p>
          <a:p>
            <a:pPr lvl="1"/>
            <a:r>
              <a:rPr lang="en-US" dirty="0" smtClean="0"/>
              <a:t>Constant </a:t>
            </a:r>
            <a:r>
              <a:rPr lang="en-US" dirty="0"/>
              <a:t>Fundamentals </a:t>
            </a:r>
            <a:endParaRPr lang="en-US" dirty="0" smtClean="0"/>
          </a:p>
          <a:p>
            <a:pPr lvl="1"/>
            <a:r>
              <a:rPr lang="en-US" dirty="0" smtClean="0"/>
              <a:t>Fundamentals </a:t>
            </a:r>
            <a:r>
              <a:rPr lang="en-US" dirty="0"/>
              <a:t>Increasing at a Constant Rate </a:t>
            </a:r>
            <a:endParaRPr lang="en-US" dirty="0" smtClean="0"/>
          </a:p>
          <a:p>
            <a:pPr lvl="1"/>
            <a:r>
              <a:rPr lang="en-US" dirty="0" smtClean="0"/>
              <a:t>Fundamentals </a:t>
            </a:r>
            <a:r>
              <a:rPr lang="en-US" dirty="0"/>
              <a:t>That Increase and Then Remain </a:t>
            </a:r>
            <a:r>
              <a:rPr lang="en-US" dirty="0" smtClean="0"/>
              <a:t>Constant</a:t>
            </a:r>
            <a:endParaRPr lang="en-US" dirty="0"/>
          </a:p>
          <a:p>
            <a:endParaRPr lang="en-US" dirty="0" smtClean="0"/>
          </a:p>
          <a:p>
            <a:r>
              <a:rPr lang="en-US" dirty="0" smtClean="0"/>
              <a:t>Applications</a:t>
            </a:r>
            <a:r>
              <a:rPr lang="en-US" dirty="0"/>
              <a:t>, Extensions, and Limits of the </a:t>
            </a:r>
            <a:r>
              <a:rPr lang="en-US" dirty="0" smtClean="0"/>
              <a:t>Model</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908291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smtClean="0"/>
              <a:t>Open economy: the </a:t>
            </a:r>
            <a:r>
              <a:rPr lang="en-US" dirty="0"/>
              <a:t>interaction of six markets: </a:t>
            </a:r>
            <a:endParaRPr lang="en-US" dirty="0" smtClean="0"/>
          </a:p>
          <a:p>
            <a:pPr lvl="1"/>
            <a:endParaRPr lang="en-US" dirty="0" smtClean="0"/>
          </a:p>
          <a:p>
            <a:pPr lvl="1"/>
            <a:r>
              <a:rPr lang="en-US" dirty="0" smtClean="0"/>
              <a:t>the </a:t>
            </a:r>
            <a:r>
              <a:rPr lang="en-US" dirty="0"/>
              <a:t>domestic and foreign money markets, </a:t>
            </a:r>
            <a:endParaRPr lang="en-US" dirty="0" smtClean="0"/>
          </a:p>
          <a:p>
            <a:pPr lvl="1"/>
            <a:r>
              <a:rPr lang="en-US" dirty="0" smtClean="0"/>
              <a:t>the </a:t>
            </a:r>
            <a:r>
              <a:rPr lang="en-US" dirty="0"/>
              <a:t>domestic and foreign assets markets, </a:t>
            </a:r>
            <a:endParaRPr lang="en-US" dirty="0" smtClean="0"/>
          </a:p>
          <a:p>
            <a:pPr lvl="1"/>
            <a:r>
              <a:rPr lang="en-US" dirty="0" smtClean="0"/>
              <a:t>and </a:t>
            </a:r>
            <a:r>
              <a:rPr lang="en-US" dirty="0"/>
              <a:t>the domestic and foreign goods markets. </a:t>
            </a:r>
            <a:endParaRPr lang="en-US" dirty="0" smtClean="0"/>
          </a:p>
          <a:p>
            <a:endParaRPr lang="fr-FR" dirty="0"/>
          </a:p>
          <a:p>
            <a:r>
              <a:rPr lang="fr-FR" dirty="0" smtClean="0"/>
              <a:t>Let us </a:t>
            </a:r>
            <a:r>
              <a:rPr lang="fr-FR" dirty="0" err="1" smtClean="0"/>
              <a:t>see</a:t>
            </a:r>
            <a:r>
              <a:rPr lang="fr-FR" dirty="0" smtClean="0"/>
              <a:t> the </a:t>
            </a:r>
            <a:r>
              <a:rPr lang="fr-FR" dirty="0" err="1" smtClean="0"/>
              <a:t>assumption</a:t>
            </a:r>
            <a:r>
              <a:rPr lang="fr-FR" dirty="0" smtClean="0"/>
              <a:t> on </a:t>
            </a:r>
            <a:r>
              <a:rPr lang="fr-FR" dirty="0" err="1" smtClean="0"/>
              <a:t>each</a:t>
            </a:r>
            <a:r>
              <a:rPr lang="fr-FR" dirty="0" smtClean="0"/>
              <a:t> of </a:t>
            </a:r>
            <a:r>
              <a:rPr lang="fr-FR" dirty="0" err="1" smtClean="0"/>
              <a:t>them</a:t>
            </a:r>
            <a:endParaRPr lang="fr-FR" dirty="0" smtClean="0"/>
          </a:p>
          <a:p>
            <a:endParaRPr lang="fr-FR" dirty="0"/>
          </a:p>
          <a:p>
            <a:pPr marL="45720" indent="0">
              <a:buNone/>
            </a:pPr>
            <a:r>
              <a:rPr lang="fr-FR" sz="2400" b="1" dirty="0" smtClean="0"/>
              <a:t>Money </a:t>
            </a:r>
            <a:r>
              <a:rPr lang="fr-FR" sz="2400" b="1" dirty="0" err="1" smtClean="0"/>
              <a:t>market</a:t>
            </a:r>
            <a:endParaRPr lang="fr-FR" b="1" dirty="0" smtClean="0"/>
          </a:p>
          <a:p>
            <a:endParaRPr lang="en-US" dirty="0" smtClean="0"/>
          </a:p>
          <a:p>
            <a:r>
              <a:rPr lang="en-US" dirty="0" smtClean="0"/>
              <a:t>Money </a:t>
            </a:r>
            <a:r>
              <a:rPr lang="en-US" dirty="0"/>
              <a:t>supply: a government decision, more precisely, that of the central bank, we will take it as an exogenous variable. </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a:t>
            </a:fld>
            <a:endParaRPr lang="pt-BR"/>
          </a:p>
        </p:txBody>
      </p:sp>
      <p:sp>
        <p:nvSpPr>
          <p:cNvPr id="4" name="Titre 3"/>
          <p:cNvSpPr>
            <a:spLocks noGrp="1"/>
          </p:cNvSpPr>
          <p:nvPr>
            <p:ph type="title"/>
          </p:nvPr>
        </p:nvSpPr>
        <p:spPr/>
        <p:txBody>
          <a:bodyPr/>
          <a:lstStyle/>
          <a:p>
            <a:r>
              <a:rPr lang="en-US" dirty="0"/>
              <a:t>Money, Assets and Goods Markets </a:t>
            </a:r>
          </a:p>
        </p:txBody>
      </p:sp>
    </p:spTree>
    <p:extLst>
      <p:ext uri="{BB962C8B-B14F-4D97-AF65-F5344CB8AC3E}">
        <p14:creationId xmlns:p14="http://schemas.microsoft.com/office/powerpoint/2010/main" val="258529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Money demand: a </a:t>
                </a:r>
                <a:r>
                  <a:rPr lang="en-US" dirty="0"/>
                  <a:t>decision made by private </a:t>
                </a:r>
                <a:r>
                  <a:rPr lang="en-US" dirty="0" smtClean="0"/>
                  <a:t>agents</a:t>
                </a:r>
              </a:p>
              <a:p>
                <a:pPr lvl="1"/>
                <a:r>
                  <a:rPr lang="en-US" dirty="0" smtClean="0"/>
                  <a:t>to </a:t>
                </a:r>
                <a:r>
                  <a:rPr lang="en-US" dirty="0"/>
                  <a:t>carry out their daily </a:t>
                </a:r>
                <a:r>
                  <a:rPr lang="en-US" dirty="0" smtClean="0"/>
                  <a:t>activities: an </a:t>
                </a:r>
                <a:r>
                  <a:rPr lang="en-US" dirty="0"/>
                  <a:t>increasing function of </a:t>
                </a:r>
                <a:r>
                  <a:rPr lang="en-US" dirty="0" smtClean="0"/>
                  <a:t>income</a:t>
                </a:r>
              </a:p>
              <a:p>
                <a:pPr lvl="1"/>
                <a:r>
                  <a:rPr lang="en-US" dirty="0" smtClean="0"/>
                  <a:t>but the </a:t>
                </a:r>
                <a:r>
                  <a:rPr lang="en-US" dirty="0"/>
                  <a:t>interest rate is the </a:t>
                </a:r>
                <a:r>
                  <a:rPr lang="en-US" dirty="0" smtClean="0"/>
                  <a:t>opportunity cost for </a:t>
                </a:r>
                <a:r>
                  <a:rPr lang="en-US" dirty="0"/>
                  <a:t>retaining </a:t>
                </a:r>
                <a:r>
                  <a:rPr lang="en-US" dirty="0" smtClean="0"/>
                  <a:t>money: negative </a:t>
                </a:r>
                <a:r>
                  <a:rPr lang="en-US" dirty="0"/>
                  <a:t>function of interest rate.</a:t>
                </a:r>
              </a:p>
              <a:p>
                <a:endParaRPr lang="en-US" dirty="0" smtClean="0"/>
              </a:p>
              <a:p>
                <a:r>
                  <a:rPr lang="en-US" dirty="0" smtClean="0"/>
                  <a:t>The </a:t>
                </a:r>
                <a:r>
                  <a:rPr lang="en-US" dirty="0"/>
                  <a:t>money market equilibrium can be represented by the equation:</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𝑚</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𝜂</m:t>
                      </m:r>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smtClean="0"/>
              </a:p>
              <a:p>
                <a:pPr lvl="1"/>
                <a:endParaRPr lang="en-US" i="1" dirty="0" smtClean="0"/>
              </a:p>
              <a:p>
                <a:pPr lvl="1"/>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smtClean="0"/>
                  <a:t>:</a:t>
                </a:r>
                <a:r>
                  <a:rPr lang="en-US" dirty="0"/>
                  <a:t> </a:t>
                </a:r>
                <a:r>
                  <a:rPr lang="en-US" dirty="0" smtClean="0"/>
                  <a:t>the </a:t>
                </a:r>
                <a:r>
                  <a:rPr lang="en-US" dirty="0"/>
                  <a:t>logarithm of money supply </a:t>
                </a:r>
                <a:endParaRPr lang="en-US" dirty="0" smtClean="0"/>
              </a:p>
              <a:p>
                <a:pPr lvl="1"/>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smtClean="0"/>
                  <a:t>:</a:t>
                </a:r>
                <a:r>
                  <a:rPr lang="en-US" dirty="0"/>
                  <a:t> the logarithm of the price </a:t>
                </a:r>
                <a:r>
                  <a:rPr lang="en-US" dirty="0" smtClean="0"/>
                  <a:t>level =&gt; </a:t>
                </a:r>
                <a14:m>
                  <m:oMath xmlns:m="http://schemas.openxmlformats.org/officeDocument/2006/math">
                    <m:r>
                      <a:rPr lang="en-US" i="1">
                        <a:latin typeface="Cambria Math" panose="02040503050406030204" pitchFamily="18" charset="0"/>
                      </a:rPr>
                      <m:t>𝑚</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𝑡</m:t>
                    </m:r>
                    <m:r>
                      <a:rPr lang="en-US" i="1" smtClean="0">
                        <a:latin typeface="Cambria Math" panose="02040503050406030204" pitchFamily="18" charset="0"/>
                      </a:rPr>
                      <m:t>)</m:t>
                    </m:r>
                  </m:oMath>
                </a14:m>
                <a:r>
                  <a:rPr lang="en-US" dirty="0" smtClean="0"/>
                  <a:t>:</a:t>
                </a:r>
                <a:r>
                  <a:rPr lang="en-US" dirty="0"/>
                  <a:t> </a:t>
                </a:r>
                <a:r>
                  <a:rPr lang="en-US" dirty="0" smtClean="0"/>
                  <a:t>real </a:t>
                </a:r>
                <a:r>
                  <a:rPr lang="en-US" dirty="0"/>
                  <a:t>money </a:t>
                </a:r>
                <a:r>
                  <a:rPr lang="en-US" dirty="0" smtClean="0"/>
                  <a:t>supply</a:t>
                </a:r>
              </a:p>
              <a:p>
                <a:pPr lvl="1"/>
                <a:r>
                  <a:rPr lang="en-US" dirty="0" smtClean="0"/>
                  <a:t>The </a:t>
                </a:r>
                <a:r>
                  <a:rPr lang="en-US" dirty="0"/>
                  <a:t>right </a:t>
                </a:r>
                <a:r>
                  <a:rPr lang="en-US" dirty="0" smtClean="0"/>
                  <a:t>side: the </a:t>
                </a:r>
                <a:r>
                  <a:rPr lang="en-US" dirty="0"/>
                  <a:t>demand for </a:t>
                </a:r>
                <a:r>
                  <a:rPr lang="en-US" dirty="0" smtClean="0"/>
                  <a:t>money</a:t>
                </a:r>
                <a:endParaRPr lang="en-US" dirty="0"/>
              </a:p>
              <a:p>
                <a:pPr lvl="2"/>
                <a14:m>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𝑡</m:t>
                        </m:r>
                      </m:e>
                    </m:d>
                    <m:r>
                      <a:rPr lang="fr-FR" b="0" i="0" smtClean="0">
                        <a:latin typeface="Cambria Math" panose="02040503050406030204" pitchFamily="18" charset="0"/>
                      </a:rPr>
                      <m:t>:</m:t>
                    </m:r>
                  </m:oMath>
                </a14:m>
                <a:r>
                  <a:rPr lang="en-US" dirty="0" smtClean="0"/>
                  <a:t> </a:t>
                </a:r>
                <a:r>
                  <a:rPr lang="en-US" dirty="0"/>
                  <a:t>the logarithm of income </a:t>
                </a:r>
                <a:endParaRPr lang="en-US" dirty="0" smtClean="0"/>
              </a:p>
              <a:p>
                <a:pPr lvl="2"/>
                <a14:m>
                  <m:oMath xmlns:m="http://schemas.openxmlformats.org/officeDocument/2006/math">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r>
                      <m:rPr>
                        <m:sty m:val="p"/>
                      </m:rPr>
                      <a:rPr lang="en-US">
                        <a:latin typeface="Cambria Math" panose="02040503050406030204" pitchFamily="18" charset="0"/>
                      </a:rPr>
                      <m:t>ln</m:t>
                    </m:r>
                    <m:r>
                      <a:rPr lang="en-US" i="1">
                        <a:latin typeface="Cambria Math" panose="02040503050406030204" pitchFamily="18" charset="0"/>
                      </a:rPr>
                      <m:t>(1+</m:t>
                    </m:r>
                    <m:r>
                      <m:rPr>
                        <m:sty m:val="p"/>
                      </m:rPr>
                      <a:rPr lang="en-US">
                        <a:latin typeface="Cambria Math" panose="02040503050406030204" pitchFamily="18" charset="0"/>
                      </a:rPr>
                      <m:t>i</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oMath>
                </a14:m>
                <a:r>
                  <a:rPr lang="en-US" dirty="0"/>
                  <a:t>.</a:t>
                </a:r>
              </a:p>
              <a:p>
                <a:endParaRPr lang="en-US" dirty="0"/>
              </a:p>
              <a:p>
                <a:pPr marL="45720" indent="0">
                  <a:buNone/>
                </a:pP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87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a:t>
            </a:fld>
            <a:endParaRPr lang="pt-BR"/>
          </a:p>
        </p:txBody>
      </p:sp>
      <p:sp>
        <p:nvSpPr>
          <p:cNvPr id="4" name="Titre 3"/>
          <p:cNvSpPr>
            <a:spLocks noGrp="1"/>
          </p:cNvSpPr>
          <p:nvPr>
            <p:ph type="title"/>
          </p:nvPr>
        </p:nvSpPr>
        <p:spPr/>
        <p:txBody>
          <a:bodyPr/>
          <a:lstStyle/>
          <a:p>
            <a:r>
              <a:rPr lang="en-US" dirty="0"/>
              <a:t>Money Market</a:t>
            </a:r>
          </a:p>
        </p:txBody>
      </p:sp>
    </p:spTree>
    <p:extLst>
      <p:ext uri="{BB962C8B-B14F-4D97-AF65-F5344CB8AC3E}">
        <p14:creationId xmlns:p14="http://schemas.microsoft.com/office/powerpoint/2010/main" val="3365303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Small</a:t>
            </a:r>
            <a:r>
              <a:rPr lang="en-US" dirty="0"/>
              <a:t>, open </a:t>
            </a:r>
            <a:r>
              <a:rPr lang="en-US" dirty="0" smtClean="0"/>
              <a:t>economy =&gt; the </a:t>
            </a:r>
            <a:r>
              <a:rPr lang="en-US" dirty="0"/>
              <a:t>domestic variables do not have an influence on foreign variables. </a:t>
            </a:r>
            <a:endParaRPr lang="en-US" dirty="0" smtClean="0"/>
          </a:p>
          <a:p>
            <a:endParaRPr lang="en-US" dirty="0"/>
          </a:p>
          <a:p>
            <a:r>
              <a:rPr lang="en-US" dirty="0" smtClean="0"/>
              <a:t>Therefore</a:t>
            </a:r>
            <a:r>
              <a:rPr lang="en-US" dirty="0"/>
              <a:t>, the variables referent to other countries are taken as givens, and the functioning of their economy is not modeled.</a:t>
            </a:r>
          </a:p>
          <a:p>
            <a:endParaRPr lang="fr-FR" dirty="0" smtClean="0"/>
          </a:p>
          <a:p>
            <a:pPr>
              <a:buFont typeface="Wingdings" panose="05000000000000000000" pitchFamily="2" charset="2"/>
              <a:buChar char="Ø"/>
            </a:pPr>
            <a:r>
              <a:rPr lang="fr-FR" dirty="0" err="1" smtClean="0"/>
              <a:t>We</a:t>
            </a:r>
            <a:r>
              <a:rPr lang="fr-FR" dirty="0" smtClean="0"/>
              <a:t> </a:t>
            </a:r>
            <a:r>
              <a:rPr lang="fr-FR" dirty="0" err="1" smtClean="0"/>
              <a:t>just</a:t>
            </a:r>
            <a:r>
              <a:rPr lang="fr-FR" dirty="0" smtClean="0"/>
              <a:t> </a:t>
            </a:r>
            <a:r>
              <a:rPr lang="fr-FR" dirty="0" err="1" smtClean="0"/>
              <a:t>take</a:t>
            </a:r>
            <a:r>
              <a:rPr lang="fr-FR" dirty="0" smtClean="0"/>
              <a:t> the </a:t>
            </a:r>
            <a:r>
              <a:rPr lang="fr-FR" dirty="0" err="1" smtClean="0"/>
              <a:t>foreign</a:t>
            </a:r>
            <a:r>
              <a:rPr lang="fr-FR" dirty="0" smtClean="0"/>
              <a:t> </a:t>
            </a:r>
            <a:r>
              <a:rPr lang="fr-FR" dirty="0" err="1" smtClean="0"/>
              <a:t>interest</a:t>
            </a:r>
            <a:r>
              <a:rPr lang="fr-FR" dirty="0" smtClean="0"/>
              <a:t> rate as an </a:t>
            </a:r>
            <a:r>
              <a:rPr lang="fr-FR" dirty="0" err="1" smtClean="0"/>
              <a:t>exogenous</a:t>
            </a:r>
            <a:r>
              <a:rPr lang="fr-FR" dirty="0" smtClean="0"/>
              <a:t> variables.</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8</a:t>
            </a:fld>
            <a:endParaRPr lang="pt-BR"/>
          </a:p>
        </p:txBody>
      </p:sp>
      <p:sp>
        <p:nvSpPr>
          <p:cNvPr id="4" name="Titre 3"/>
          <p:cNvSpPr>
            <a:spLocks noGrp="1"/>
          </p:cNvSpPr>
          <p:nvPr>
            <p:ph type="title"/>
          </p:nvPr>
        </p:nvSpPr>
        <p:spPr/>
        <p:txBody>
          <a:bodyPr/>
          <a:lstStyle/>
          <a:p>
            <a:r>
              <a:rPr lang="en-US" dirty="0"/>
              <a:t>Money Market</a:t>
            </a:r>
          </a:p>
        </p:txBody>
      </p:sp>
    </p:spTree>
    <p:extLst>
      <p:ext uri="{BB962C8B-B14F-4D97-AF65-F5344CB8AC3E}">
        <p14:creationId xmlns:p14="http://schemas.microsoft.com/office/powerpoint/2010/main" val="2918404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10000"/>
              </a:bodyPr>
              <a:lstStyle/>
              <a:p>
                <a:r>
                  <a:rPr lang="en-US" dirty="0" smtClean="0"/>
                  <a:t>Assumptions: </a:t>
                </a:r>
              </a:p>
              <a:p>
                <a:pPr lvl="1"/>
                <a:r>
                  <a:rPr lang="en-US" dirty="0" smtClean="0"/>
                  <a:t>the </a:t>
                </a:r>
                <a:r>
                  <a:rPr lang="en-US" dirty="0"/>
                  <a:t>assets from different countries are perfect substitutes, </a:t>
                </a:r>
                <a:endParaRPr lang="en-US" dirty="0" smtClean="0"/>
              </a:p>
              <a:p>
                <a:pPr lvl="1"/>
                <a:r>
                  <a:rPr lang="en-US" dirty="0" smtClean="0"/>
                  <a:t>investors </a:t>
                </a:r>
                <a:r>
                  <a:rPr lang="en-US" dirty="0"/>
                  <a:t>are </a:t>
                </a:r>
                <a:r>
                  <a:rPr lang="en-US" dirty="0" smtClean="0"/>
                  <a:t>risk neutral and </a:t>
                </a:r>
              </a:p>
              <a:p>
                <a:pPr lvl="1"/>
                <a:r>
                  <a:rPr lang="en-US" dirty="0" smtClean="0"/>
                  <a:t>there </a:t>
                </a:r>
                <a:r>
                  <a:rPr lang="en-US" dirty="0"/>
                  <a:t>is perfect capital mobility. </a:t>
                </a:r>
                <a:endParaRPr lang="en-US" dirty="0" smtClean="0"/>
              </a:p>
              <a:p>
                <a:endParaRPr lang="en-US" dirty="0"/>
              </a:p>
              <a:p>
                <a:r>
                  <a:rPr lang="en-US" dirty="0" smtClean="0"/>
                  <a:t>In </a:t>
                </a:r>
                <a:r>
                  <a:rPr lang="en-US" dirty="0"/>
                  <a:t>equilibrium, </a:t>
                </a:r>
                <a:r>
                  <a:rPr lang="en-US" dirty="0" smtClean="0"/>
                  <a:t>the </a:t>
                </a:r>
                <a:r>
                  <a:rPr lang="en-US" dirty="0"/>
                  <a:t>uncovered interest rate parity must be </a:t>
                </a:r>
                <a:r>
                  <a:rPr lang="en-US" dirty="0" smtClean="0"/>
                  <a:t>true:</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𝐸</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𝑑𝑠</m:t>
                              </m:r>
                              <m:d>
                                <m:dPr>
                                  <m:ctrlPr>
                                    <a:rPr lang="en-US" i="1">
                                      <a:latin typeface="Cambria Math" panose="02040503050406030204" pitchFamily="18" charset="0"/>
                                    </a:rPr>
                                  </m:ctrlPr>
                                </m:dPr>
                                <m:e>
                                  <m:r>
                                    <a:rPr lang="en-US" i="1">
                                      <a:latin typeface="Cambria Math"/>
                                    </a:rPr>
                                    <m:t>𝑡</m:t>
                                  </m:r>
                                </m:e>
                              </m:d>
                            </m:num>
                            <m:den>
                              <m:r>
                                <a:rPr lang="en-US" i="1">
                                  <a:latin typeface="Cambria Math"/>
                                </a:rPr>
                                <m:t>𝑑𝑡</m:t>
                              </m:r>
                            </m:den>
                          </m:f>
                        </m:e>
                      </m:d>
                      <m:r>
                        <a:rPr lang="en-US" i="1">
                          <a:latin typeface="Cambria Math"/>
                        </a:rPr>
                        <m:t>=</m:t>
                      </m:r>
                      <m:r>
                        <a:rPr lang="en-US" i="1">
                          <a:latin typeface="Cambria Math"/>
                        </a:rPr>
                        <m:t>𝑖</m:t>
                      </m:r>
                      <m:d>
                        <m:dPr>
                          <m:ctrlPr>
                            <a:rPr lang="en-US" i="1">
                              <a:latin typeface="Cambria Math" panose="02040503050406030204" pitchFamily="18" charset="0"/>
                            </a:rPr>
                          </m:ctrlPr>
                        </m:dPr>
                        <m:e>
                          <m:r>
                            <a:rPr lang="en-US" i="1">
                              <a:latin typeface="Cambria Math"/>
                            </a:rPr>
                            <m:t>𝑡</m:t>
                          </m:r>
                        </m:e>
                      </m:d>
                      <m:r>
                        <a:rPr lang="en-US" i="1">
                          <a:latin typeface="Cambria Math"/>
                        </a:rPr>
                        <m:t>− </m:t>
                      </m:r>
                      <m:sSup>
                        <m:sSupPr>
                          <m:ctrlPr>
                            <a:rPr lang="en-US" i="1">
                              <a:latin typeface="Cambria Math" panose="02040503050406030204" pitchFamily="18" charset="0"/>
                            </a:rPr>
                          </m:ctrlPr>
                        </m:sSupPr>
                        <m:e>
                          <m:r>
                            <a:rPr lang="en-US" i="1">
                              <a:latin typeface="Cambria Math"/>
                            </a:rPr>
                            <m:t>𝑖</m:t>
                          </m:r>
                        </m:e>
                        <m:sup>
                          <m:r>
                            <a:rPr lang="en-US" i="1">
                              <a:latin typeface="Cambria Math"/>
                            </a:rPr>
                            <m:t>∗</m:t>
                          </m:r>
                        </m:sup>
                      </m:sSup>
                      <m:d>
                        <m:dPr>
                          <m:ctrlPr>
                            <a:rPr lang="en-US" i="1">
                              <a:latin typeface="Cambria Math" panose="02040503050406030204" pitchFamily="18" charset="0"/>
                            </a:rPr>
                          </m:ctrlPr>
                        </m:dPr>
                        <m:e>
                          <m:r>
                            <a:rPr lang="en-US" i="1">
                              <a:latin typeface="Cambria Math"/>
                            </a:rPr>
                            <m:t>𝑡</m:t>
                          </m:r>
                        </m:e>
                      </m:d>
                    </m:oMath>
                  </m:oMathPara>
                </a14:m>
                <a:endParaRPr lang="en-US" dirty="0"/>
              </a:p>
              <a:p>
                <a:endParaRPr lang="en-US" dirty="0" smtClean="0"/>
              </a:p>
              <a:p>
                <a:pPr lvl="1"/>
                <a14:m>
                  <m:oMath xmlns:m="http://schemas.openxmlformats.org/officeDocument/2006/math">
                    <m:r>
                      <a:rPr lang="en-US" i="1">
                        <a:latin typeface="Cambria Math"/>
                      </a:rPr>
                      <m:t>𝐸</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𝑑𝑠</m:t>
                            </m:r>
                            <m:r>
                              <a:rPr lang="en-US" i="1">
                                <a:latin typeface="Cambria Math"/>
                              </a:rPr>
                              <m:t>(</m:t>
                            </m:r>
                            <m:r>
                              <a:rPr lang="en-US" i="1">
                                <a:latin typeface="Cambria Math"/>
                              </a:rPr>
                              <m:t>𝑡</m:t>
                            </m:r>
                            <m:r>
                              <a:rPr lang="en-US" i="1">
                                <a:latin typeface="Cambria Math"/>
                              </a:rPr>
                              <m:t>)</m:t>
                            </m:r>
                          </m:num>
                          <m:den>
                            <m:r>
                              <a:rPr lang="en-US" i="1">
                                <a:latin typeface="Cambria Math"/>
                              </a:rPr>
                              <m:t>𝑑𝑡</m:t>
                            </m:r>
                          </m:den>
                        </m:f>
                      </m:e>
                    </m:d>
                  </m:oMath>
                </a14:m>
                <a:r>
                  <a:rPr lang="en-US" dirty="0" smtClean="0"/>
                  <a:t>: the </a:t>
                </a:r>
                <a:r>
                  <a:rPr lang="en-US" dirty="0"/>
                  <a:t>expected exchange rate variation rate for period </a:t>
                </a:r>
                <a14:m>
                  <m:oMath xmlns:m="http://schemas.openxmlformats.org/officeDocument/2006/math">
                    <m:r>
                      <a:rPr lang="en-US" i="1">
                        <a:latin typeface="Cambria Math"/>
                      </a:rPr>
                      <m:t>𝑡</m:t>
                    </m:r>
                  </m:oMath>
                </a14:m>
                <a:endParaRPr lang="en-US" dirty="0" smtClean="0"/>
              </a:p>
              <a:p>
                <a:endParaRPr lang="en-US" dirty="0" smtClean="0"/>
              </a:p>
              <a:p>
                <a:pPr>
                  <a:buFont typeface="Wingdings" panose="05000000000000000000" pitchFamily="2" charset="2"/>
                  <a:buChar char="Ø"/>
                </a:pPr>
                <a:r>
                  <a:rPr lang="en-US" dirty="0" smtClean="0"/>
                  <a:t>The </a:t>
                </a:r>
                <a:r>
                  <a:rPr lang="en-US" dirty="0"/>
                  <a:t>economic agents are indifferent between either the domestic or foreign assets and the capital flow will be exactly what is necessary to cover eventual deficits or surpluses in current account.</a:t>
                </a:r>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968"/>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9</a:t>
            </a:fld>
            <a:endParaRPr lang="pt-BR"/>
          </a:p>
        </p:txBody>
      </p:sp>
      <p:sp>
        <p:nvSpPr>
          <p:cNvPr id="4" name="Titre 3"/>
          <p:cNvSpPr>
            <a:spLocks noGrp="1"/>
          </p:cNvSpPr>
          <p:nvPr>
            <p:ph type="title"/>
          </p:nvPr>
        </p:nvSpPr>
        <p:spPr/>
        <p:txBody>
          <a:bodyPr/>
          <a:lstStyle/>
          <a:p>
            <a:r>
              <a:rPr lang="fr-FR" dirty="0" err="1" smtClean="0"/>
              <a:t>Asset</a:t>
            </a:r>
            <a:r>
              <a:rPr lang="fr-FR" dirty="0" smtClean="0"/>
              <a:t> </a:t>
            </a:r>
            <a:r>
              <a:rPr lang="fr-FR" dirty="0" err="1" smtClean="0"/>
              <a:t>Market</a:t>
            </a:r>
            <a:endParaRPr lang="en-US" dirty="0"/>
          </a:p>
        </p:txBody>
      </p:sp>
    </p:spTree>
    <p:extLst>
      <p:ext uri="{BB962C8B-B14F-4D97-AF65-F5344CB8AC3E}">
        <p14:creationId xmlns:p14="http://schemas.microsoft.com/office/powerpoint/2010/main" val="1579185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de">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rad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ad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4879</TotalTime>
  <Words>2114</Words>
  <Application>Microsoft Office PowerPoint</Application>
  <PresentationFormat>Affichage à l'écran (4:3)</PresentationFormat>
  <Paragraphs>479</Paragraphs>
  <Slides>49</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49</vt:i4>
      </vt:variant>
    </vt:vector>
  </HeadingPairs>
  <TitlesOfParts>
    <vt:vector size="56" baseType="lpstr">
      <vt:lpstr>Calibri</vt:lpstr>
      <vt:lpstr>Cambria Math</vt:lpstr>
      <vt:lpstr>Franklin Gothic Medium</vt:lpstr>
      <vt:lpstr>Symbol</vt:lpstr>
      <vt:lpstr>Wingdings</vt:lpstr>
      <vt:lpstr>Wingdings 2</vt:lpstr>
      <vt:lpstr>Grade</vt:lpstr>
      <vt:lpstr>Principles of International Finance and Open Economy Macroeconomics</vt:lpstr>
      <vt:lpstr>Chapter 6 Money and Exchange Rate in the Long-Run</vt:lpstr>
      <vt:lpstr>Introduction</vt:lpstr>
      <vt:lpstr>Plan</vt:lpstr>
      <vt:lpstr>Plan</vt:lpstr>
      <vt:lpstr>Money, Assets and Goods Markets </vt:lpstr>
      <vt:lpstr>Money Market</vt:lpstr>
      <vt:lpstr>Money Market</vt:lpstr>
      <vt:lpstr>Asset Market</vt:lpstr>
      <vt:lpstr>Goods Market</vt:lpstr>
      <vt:lpstr>Plan</vt:lpstr>
      <vt:lpstr>Exchange Rate Fundamentals</vt:lpstr>
      <vt:lpstr>Exchange Rate Fundamentals</vt:lpstr>
      <vt:lpstr>Exchange Rate Fundamentals</vt:lpstr>
      <vt:lpstr>Exchange Rate Fundamentals</vt:lpstr>
      <vt:lpstr>Exchange Rate Fundamentals</vt:lpstr>
      <vt:lpstr>Exchange Rate: an Asset</vt:lpstr>
      <vt:lpstr>Expectations and the Exchange Rate</vt:lpstr>
      <vt:lpstr>Exchange Rate: Solving the Differential Equation</vt:lpstr>
      <vt:lpstr>Exchange Rate: Solving the Differential Equation</vt:lpstr>
      <vt:lpstr>No Bubble Condition</vt:lpstr>
      <vt:lpstr>Exchange Rate: Solution</vt:lpstr>
      <vt:lpstr>Example: Constant Fundamentals</vt:lpstr>
      <vt:lpstr>Example: Constant Fundamentals</vt:lpstr>
      <vt:lpstr>Fundamentals and  Fixed Exchange Rate</vt:lpstr>
      <vt:lpstr>Example: Constant Fundamentals</vt:lpstr>
      <vt:lpstr>Example: Fundamentals Increasing at a Constant Rate</vt:lpstr>
      <vt:lpstr>Increasing Fundamentals: Intuition</vt:lpstr>
      <vt:lpstr>Exchange rate and  Fundamentals Paths</vt:lpstr>
      <vt:lpstr>Another way to solve the model</vt:lpstr>
      <vt:lpstr>Change of Variable</vt:lpstr>
      <vt:lpstr>General Solution</vt:lpstr>
      <vt:lpstr>No Bubble Condition</vt:lpstr>
      <vt:lpstr>Finding C </vt:lpstr>
      <vt:lpstr>Solution</vt:lpstr>
      <vt:lpstr>Exchange and Fundamentals Paths: Different Values of C</vt:lpstr>
      <vt:lpstr>Fundamentals Increase and then Remain Constant</vt:lpstr>
      <vt:lpstr>Fundamentals Increase and then Remain Constant</vt:lpstr>
      <vt:lpstr>When Fundamentals are Constant</vt:lpstr>
      <vt:lpstr>While Fundamentals are Increasing</vt:lpstr>
      <vt:lpstr>Finding C</vt:lpstr>
      <vt:lpstr>Finding C</vt:lpstr>
      <vt:lpstr>The exchange rate path</vt:lpstr>
      <vt:lpstr>Exchange Rate and  Fundamentals Paths</vt:lpstr>
      <vt:lpstr>Exchange Rate and Fundamentals</vt:lpstr>
      <vt:lpstr>Plan</vt:lpstr>
      <vt:lpstr>Applications, Extensions and  Limits of the Model</vt:lpstr>
      <vt:lpstr>Applications, Extensions and  Limits of the Model</vt:lpstr>
      <vt:lpstr>Applications, Extensions and  Limits of the Model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International Finance and Open Economy Macroeconomics</dc:title>
  <dc:creator>ncepge</dc:creator>
  <cp:lastModifiedBy>Cristina Terra</cp:lastModifiedBy>
  <cp:revision>125</cp:revision>
  <dcterms:created xsi:type="dcterms:W3CDTF">2015-05-06T19:47:20Z</dcterms:created>
  <dcterms:modified xsi:type="dcterms:W3CDTF">2015-07-19T18:46:10Z</dcterms:modified>
</cp:coreProperties>
</file>